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9" r:id="rId3"/>
    <p:sldId id="263" r:id="rId4"/>
    <p:sldId id="264" r:id="rId5"/>
    <p:sldId id="260" r:id="rId6"/>
    <p:sldId id="258" r:id="rId7"/>
    <p:sldId id="269" r:id="rId8"/>
    <p:sldId id="262" r:id="rId9"/>
    <p:sldId id="261" r:id="rId10"/>
    <p:sldId id="266" r:id="rId11"/>
    <p:sldId id="265"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6208"/>
  </p:normalViewPr>
  <p:slideViewPr>
    <p:cSldViewPr snapToGrid="0" snapToObjects="1">
      <p:cViewPr varScale="1">
        <p:scale>
          <a:sx n="121" d="100"/>
          <a:sy n="121" d="100"/>
        </p:scale>
        <p:origin x="200" y="2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jpeg>
</file>

<file path=ppt/media/image11.jpeg>
</file>

<file path=ppt/media/image12.png>
</file>

<file path=ppt/media/image13.jpeg>
</file>

<file path=ppt/media/image14.jpeg>
</file>

<file path=ppt/media/image2.jpeg>
</file>

<file path=ppt/media/image3.png>
</file>

<file path=ppt/media/image4.jpeg>
</file>

<file path=ppt/media/image5.pn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10/16/20</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10/16/20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10/16/20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10/16/20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10/16/20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10/16/20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10/16/20</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10/16/20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10/16/20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10/16/20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10/16/20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10/16/20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10/16/20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10/16/20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10/16/20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10/16/20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10/16/20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10/16/20</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jpe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jpe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jpe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Freeform 5">
            <a:extLst>
              <a:ext uri="{FF2B5EF4-FFF2-40B4-BE49-F238E27FC236}">
                <a16:creationId xmlns:a16="http://schemas.microsoft.com/office/drawing/2014/main" id="{31D248D0-90D8-4EAF-84EE-DA38685188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5" name="Title 1">
            <a:extLst>
              <a:ext uri="{FF2B5EF4-FFF2-40B4-BE49-F238E27FC236}">
                <a16:creationId xmlns:a16="http://schemas.microsoft.com/office/drawing/2014/main" id="{30B14306-7774-1641-9B58-F7B9BDBD1347}"/>
              </a:ext>
            </a:extLst>
          </p:cNvPr>
          <p:cNvSpPr>
            <a:spLocks noGrp="1"/>
          </p:cNvSpPr>
          <p:nvPr>
            <p:ph type="ctrTitle"/>
          </p:nvPr>
        </p:nvSpPr>
        <p:spPr>
          <a:xfrm>
            <a:off x="649976" y="4302606"/>
            <a:ext cx="10893094" cy="1826732"/>
          </a:xfrm>
        </p:spPr>
        <p:txBody>
          <a:bodyPr>
            <a:normAutofit/>
          </a:bodyPr>
          <a:lstStyle/>
          <a:p>
            <a:pPr algn="ctr">
              <a:lnSpc>
                <a:spcPct val="90000"/>
              </a:lnSpc>
            </a:pPr>
            <a:r>
              <a:rPr lang="en-US" sz="5600" dirty="0">
                <a:solidFill>
                  <a:srgbClr val="EBEBEB"/>
                </a:solidFill>
              </a:rPr>
              <a:t>Online Videogame Growth &amp; Engagement</a:t>
            </a:r>
          </a:p>
        </p:txBody>
      </p:sp>
      <p:pic>
        <p:nvPicPr>
          <p:cNvPr id="2052" name="Picture 4" descr="Steam News - Steam Now Looks a Whole Lot Better With High DPI Update For  High-Res Monitors">
            <a:extLst>
              <a:ext uri="{FF2B5EF4-FFF2-40B4-BE49-F238E27FC236}">
                <a16:creationId xmlns:a16="http://schemas.microsoft.com/office/drawing/2014/main" id="{35363B65-E8C3-374E-B073-AA8212F3177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449591" y="557356"/>
            <a:ext cx="5292818" cy="1998039"/>
          </a:xfrm>
          <a:prstGeom prst="roundRect">
            <a:avLst>
              <a:gd name="adj" fmla="val 1858"/>
            </a:avLst>
          </a:prstGeom>
          <a:noFill/>
          <a:effectLst>
            <a:outerShdw blurRad="50800" dist="50800" dir="54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0775805F-9E56-4330-9EA3-04D38DCEC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2056" name="Picture 8" descr="Twitch logo PNG images free download">
            <a:extLst>
              <a:ext uri="{FF2B5EF4-FFF2-40B4-BE49-F238E27FC236}">
                <a16:creationId xmlns:a16="http://schemas.microsoft.com/office/drawing/2014/main" id="{08273BA7-8E6B-BC43-9979-D9C0C25C39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75868" y="2672255"/>
            <a:ext cx="2640263" cy="16303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616437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1" name="Group 70">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72" name="Rectangle 71">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73" name="Oval 72">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4" name="Oval 73">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5" name="Oval 74">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6" name="Oval 75">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7" name="Oval 76">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8"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9"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80"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82" name="Rectangle 81">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84" name="Rectangle 83">
            <a:extLst>
              <a:ext uri="{FF2B5EF4-FFF2-40B4-BE49-F238E27FC236}">
                <a16:creationId xmlns:a16="http://schemas.microsoft.com/office/drawing/2014/main" id="{56981798-4550-46DA-9172-4846E2FB66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a:extLst>
              <a:ext uri="{FF2B5EF4-FFF2-40B4-BE49-F238E27FC236}">
                <a16:creationId xmlns:a16="http://schemas.microsoft.com/office/drawing/2014/main" id="{D82EB7D3-3AD8-4ED1-9E1A-2906E14635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flipH="1">
            <a:off x="423335" y="404829"/>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CA67110-F675-BE47-A93D-02B58D25076F}"/>
              </a:ext>
            </a:extLst>
          </p:cNvPr>
          <p:cNvSpPr>
            <a:spLocks noGrp="1"/>
          </p:cNvSpPr>
          <p:nvPr>
            <p:ph type="title"/>
          </p:nvPr>
        </p:nvSpPr>
        <p:spPr>
          <a:xfrm>
            <a:off x="561110" y="973668"/>
            <a:ext cx="4177867" cy="1391692"/>
          </a:xfrm>
        </p:spPr>
        <p:txBody>
          <a:bodyPr vert="horz" lIns="91440" tIns="45720" rIns="91440" bIns="45720" rtlCol="0" anchor="ctr">
            <a:normAutofit fontScale="90000"/>
          </a:bodyPr>
          <a:lstStyle/>
          <a:p>
            <a:r>
              <a:rPr lang="en-US" sz="3600" dirty="0">
                <a:solidFill>
                  <a:schemeClr val="tx2"/>
                </a:solidFill>
              </a:rPr>
              <a:t>Visualization: Steam Users &amp; Twitch Viewers by Genre Over Time</a:t>
            </a:r>
          </a:p>
        </p:txBody>
      </p:sp>
      <p:sp>
        <p:nvSpPr>
          <p:cNvPr id="3" name="Text Placeholder 2">
            <a:extLst>
              <a:ext uri="{FF2B5EF4-FFF2-40B4-BE49-F238E27FC236}">
                <a16:creationId xmlns:a16="http://schemas.microsoft.com/office/drawing/2014/main" id="{8A7A5662-2723-4645-912F-FEACDB8BC773}"/>
              </a:ext>
            </a:extLst>
          </p:cNvPr>
          <p:cNvSpPr>
            <a:spLocks noGrp="1"/>
          </p:cNvSpPr>
          <p:nvPr>
            <p:ph type="body" sz="half" idx="2"/>
          </p:nvPr>
        </p:nvSpPr>
        <p:spPr>
          <a:xfrm>
            <a:off x="561110" y="2719110"/>
            <a:ext cx="4072673" cy="3416300"/>
          </a:xfrm>
        </p:spPr>
        <p:txBody>
          <a:bodyPr vert="horz" lIns="91440" tIns="45720" rIns="91440" bIns="45720" rtlCol="0">
            <a:normAutofit/>
          </a:bodyPr>
          <a:lstStyle/>
          <a:p>
            <a:pPr>
              <a:buFont typeface="Wingdings 3" charset="2"/>
              <a:buChar char=""/>
            </a:pPr>
            <a:r>
              <a:rPr lang="en-US" dirty="0"/>
              <a:t>Scatter plot that charts the sum of player count for 10 games/genre over time</a:t>
            </a:r>
          </a:p>
          <a:p>
            <a:pPr>
              <a:buFont typeface="Wingdings 3" charset="2"/>
              <a:buChar char=""/>
            </a:pPr>
            <a:r>
              <a:rPr lang="en-US" dirty="0"/>
              <a:t>The table is grouped by day and sorted by genre</a:t>
            </a:r>
          </a:p>
          <a:p>
            <a:pPr>
              <a:buFont typeface="Wingdings 3" charset="2"/>
              <a:buChar char=""/>
            </a:pPr>
            <a:r>
              <a:rPr lang="en-US" dirty="0"/>
              <a:t>The axes buttons represent the slicing of the data</a:t>
            </a:r>
          </a:p>
          <a:p>
            <a:pPr lvl="1">
              <a:buFont typeface="Wingdings 3" charset="2"/>
              <a:buChar char=""/>
            </a:pPr>
            <a:r>
              <a:rPr lang="en-US" dirty="0"/>
              <a:t>The Y-axes buttons allow you to see either Steam Player data or Twitch Viewer data</a:t>
            </a:r>
          </a:p>
          <a:p>
            <a:pPr lvl="1">
              <a:buFont typeface="Wingdings 3" charset="2"/>
              <a:buChar char=""/>
            </a:pPr>
            <a:r>
              <a:rPr lang="en-US" dirty="0"/>
              <a:t>The X-axes buttons change the genre and switch which set of data is being plotted</a:t>
            </a:r>
          </a:p>
          <a:p>
            <a:pPr>
              <a:buFont typeface="Wingdings 3" charset="2"/>
              <a:buChar char=""/>
            </a:pPr>
            <a:endParaRPr lang="en-US" dirty="0"/>
          </a:p>
        </p:txBody>
      </p:sp>
      <p:pic>
        <p:nvPicPr>
          <p:cNvPr id="9218" name="Picture 2" descr="Celeste Wallpapers - Top Free Celeste Backgrounds - WallpaperAccess">
            <a:extLst>
              <a:ext uri="{FF2B5EF4-FFF2-40B4-BE49-F238E27FC236}">
                <a16:creationId xmlns:a16="http://schemas.microsoft.com/office/drawing/2014/main" id="{F7AF032B-FD83-E743-ADBD-6DC983ECC05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13" r="19567" b="-1"/>
          <a:stretch/>
        </p:blipFill>
        <p:spPr bwMode="auto">
          <a:xfrm>
            <a:off x="5120117" y="461681"/>
            <a:ext cx="6585549" cy="5934638"/>
          </a:xfrm>
          <a:custGeom>
            <a:avLst/>
            <a:gdLst/>
            <a:ahLst/>
            <a:cxnLst/>
            <a:rect l="l" t="t" r="r" b="b"/>
            <a:pathLst>
              <a:path w="6585549" h="5934638">
                <a:moveTo>
                  <a:pt x="225406" y="0"/>
                </a:moveTo>
                <a:lnTo>
                  <a:pt x="6585549" y="0"/>
                </a:lnTo>
                <a:lnTo>
                  <a:pt x="6585549" y="5934638"/>
                </a:lnTo>
                <a:lnTo>
                  <a:pt x="226600" y="5934638"/>
                </a:lnTo>
                <a:lnTo>
                  <a:pt x="214529" y="5856373"/>
                </a:lnTo>
                <a:lnTo>
                  <a:pt x="203238" y="5780097"/>
                </a:lnTo>
                <a:lnTo>
                  <a:pt x="191320" y="5689292"/>
                </a:lnTo>
                <a:lnTo>
                  <a:pt x="177049" y="5581536"/>
                </a:lnTo>
                <a:lnTo>
                  <a:pt x="161995" y="5462279"/>
                </a:lnTo>
                <a:lnTo>
                  <a:pt x="146156" y="5327888"/>
                </a:lnTo>
                <a:lnTo>
                  <a:pt x="129376" y="5181389"/>
                </a:lnTo>
                <a:lnTo>
                  <a:pt x="112596" y="5022177"/>
                </a:lnTo>
                <a:lnTo>
                  <a:pt x="95503" y="4852675"/>
                </a:lnTo>
                <a:lnTo>
                  <a:pt x="79664" y="4669854"/>
                </a:lnTo>
                <a:lnTo>
                  <a:pt x="64453" y="4478558"/>
                </a:lnTo>
                <a:lnTo>
                  <a:pt x="50652" y="4276365"/>
                </a:lnTo>
                <a:lnTo>
                  <a:pt x="37480" y="4065697"/>
                </a:lnTo>
                <a:lnTo>
                  <a:pt x="25091" y="3845949"/>
                </a:lnTo>
                <a:lnTo>
                  <a:pt x="20700" y="3733351"/>
                </a:lnTo>
                <a:lnTo>
                  <a:pt x="15838" y="3618331"/>
                </a:lnTo>
                <a:lnTo>
                  <a:pt x="11291" y="3501495"/>
                </a:lnTo>
                <a:lnTo>
                  <a:pt x="8311" y="3384054"/>
                </a:lnTo>
                <a:lnTo>
                  <a:pt x="5645" y="3264191"/>
                </a:lnTo>
                <a:lnTo>
                  <a:pt x="2822" y="3143118"/>
                </a:lnTo>
                <a:lnTo>
                  <a:pt x="941" y="3019623"/>
                </a:lnTo>
                <a:lnTo>
                  <a:pt x="941" y="2894918"/>
                </a:lnTo>
                <a:lnTo>
                  <a:pt x="0" y="2769001"/>
                </a:lnTo>
                <a:lnTo>
                  <a:pt x="941" y="2641874"/>
                </a:lnTo>
                <a:lnTo>
                  <a:pt x="2822" y="2512931"/>
                </a:lnTo>
                <a:lnTo>
                  <a:pt x="4547" y="2383988"/>
                </a:lnTo>
                <a:lnTo>
                  <a:pt x="8311" y="2253229"/>
                </a:lnTo>
                <a:lnTo>
                  <a:pt x="12232" y="2121259"/>
                </a:lnTo>
                <a:lnTo>
                  <a:pt x="16779" y="1989289"/>
                </a:lnTo>
                <a:lnTo>
                  <a:pt x="23209" y="1856108"/>
                </a:lnTo>
                <a:lnTo>
                  <a:pt x="30893" y="1721716"/>
                </a:lnTo>
                <a:lnTo>
                  <a:pt x="38264" y="1586720"/>
                </a:lnTo>
                <a:lnTo>
                  <a:pt x="47673" y="1451723"/>
                </a:lnTo>
                <a:lnTo>
                  <a:pt x="58964" y="1314910"/>
                </a:lnTo>
                <a:lnTo>
                  <a:pt x="70255" y="1179913"/>
                </a:lnTo>
                <a:lnTo>
                  <a:pt x="83271" y="1042495"/>
                </a:lnTo>
                <a:lnTo>
                  <a:pt x="97542" y="904471"/>
                </a:lnTo>
                <a:lnTo>
                  <a:pt x="112596" y="768263"/>
                </a:lnTo>
                <a:lnTo>
                  <a:pt x="130160" y="630240"/>
                </a:lnTo>
                <a:lnTo>
                  <a:pt x="148978" y="492821"/>
                </a:lnTo>
                <a:lnTo>
                  <a:pt x="167640" y="354798"/>
                </a:lnTo>
                <a:lnTo>
                  <a:pt x="189438" y="217380"/>
                </a:lnTo>
                <a:lnTo>
                  <a:pt x="211706" y="80567"/>
                </a:lnTo>
                <a:close/>
              </a:path>
            </a:pathLst>
          </a:custGeom>
          <a:noFill/>
          <a:extLst>
            <a:ext uri="{909E8E84-426E-40DD-AFC4-6F175D3DCCD1}">
              <a14:hiddenFill xmlns:a14="http://schemas.microsoft.com/office/drawing/2010/main">
                <a:solidFill>
                  <a:srgbClr val="FFFFFF"/>
                </a:solidFill>
              </a14:hiddenFill>
            </a:ext>
          </a:extLst>
        </p:spPr>
      </p:pic>
      <p:sp>
        <p:nvSpPr>
          <p:cNvPr id="88" name="Freeform 5">
            <a:extLst>
              <a:ext uri="{FF2B5EF4-FFF2-40B4-BE49-F238E27FC236}">
                <a16:creationId xmlns:a16="http://schemas.microsoft.com/office/drawing/2014/main" id="{2D529E20-662F-4915-ACD7-970C026FDB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5677511" flipH="1">
            <a:off x="3545327" y="190332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Tree>
    <p:extLst>
      <p:ext uri="{BB962C8B-B14F-4D97-AF65-F5344CB8AC3E}">
        <p14:creationId xmlns:p14="http://schemas.microsoft.com/office/powerpoint/2010/main" val="2748701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1" name="Group 70">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72" name="Rectangle 71">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73" name="Oval 72">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4" name="Oval 73">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5" name="Oval 74">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6" name="Oval 75">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7" name="Oval 76">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8"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9"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80"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82" name="Rectangle 81">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8194" name="Picture 2" descr="NBA 2K19 PC gameplay 1080p 60fps - YouTube">
            <a:extLst>
              <a:ext uri="{FF2B5EF4-FFF2-40B4-BE49-F238E27FC236}">
                <a16:creationId xmlns:a16="http://schemas.microsoft.com/office/drawing/2014/main" id="{5FE63C79-68B5-6D44-AFA5-6776BE01D8F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0842" r="1" b="6869"/>
          <a:stretch/>
        </p:blipFill>
        <p:spPr bwMode="auto">
          <a:xfrm>
            <a:off x="477085" y="466162"/>
            <a:ext cx="11237832" cy="3937502"/>
          </a:xfrm>
          <a:custGeom>
            <a:avLst/>
            <a:gdLst/>
            <a:ahLst/>
            <a:cxnLst/>
            <a:rect l="l" t="t" r="r" b="b"/>
            <a:pathLst>
              <a:path w="12191695" h="5020241">
                <a:moveTo>
                  <a:pt x="0" y="0"/>
                </a:moveTo>
                <a:lnTo>
                  <a:pt x="12191695" y="0"/>
                </a:lnTo>
                <a:lnTo>
                  <a:pt x="12191695" y="4057991"/>
                </a:lnTo>
                <a:lnTo>
                  <a:pt x="11914945" y="4110187"/>
                </a:lnTo>
                <a:lnTo>
                  <a:pt x="11639412" y="4159931"/>
                </a:lnTo>
                <a:lnTo>
                  <a:pt x="11362661" y="4208624"/>
                </a:lnTo>
                <a:lnTo>
                  <a:pt x="11084690" y="4250310"/>
                </a:lnTo>
                <a:lnTo>
                  <a:pt x="10807939" y="4292347"/>
                </a:lnTo>
                <a:lnTo>
                  <a:pt x="10529968" y="4331582"/>
                </a:lnTo>
                <a:lnTo>
                  <a:pt x="10255655" y="4365211"/>
                </a:lnTo>
                <a:lnTo>
                  <a:pt x="9977684" y="4397089"/>
                </a:lnTo>
                <a:lnTo>
                  <a:pt x="9700933" y="4426165"/>
                </a:lnTo>
                <a:lnTo>
                  <a:pt x="9429058" y="4451387"/>
                </a:lnTo>
                <a:lnTo>
                  <a:pt x="9153526" y="4476609"/>
                </a:lnTo>
                <a:lnTo>
                  <a:pt x="8881651" y="4497628"/>
                </a:lnTo>
                <a:lnTo>
                  <a:pt x="8609776" y="4514092"/>
                </a:lnTo>
                <a:lnTo>
                  <a:pt x="8339121" y="4531258"/>
                </a:lnTo>
                <a:lnTo>
                  <a:pt x="8070903" y="4545620"/>
                </a:lnTo>
                <a:lnTo>
                  <a:pt x="7805124" y="4555779"/>
                </a:lnTo>
                <a:lnTo>
                  <a:pt x="7539345" y="4564537"/>
                </a:lnTo>
                <a:lnTo>
                  <a:pt x="7276005" y="4572944"/>
                </a:lnTo>
                <a:lnTo>
                  <a:pt x="7016322" y="4576798"/>
                </a:lnTo>
                <a:lnTo>
                  <a:pt x="6756639" y="4581001"/>
                </a:lnTo>
                <a:lnTo>
                  <a:pt x="6500613" y="4583103"/>
                </a:lnTo>
                <a:lnTo>
                  <a:pt x="6247026" y="4581001"/>
                </a:lnTo>
                <a:lnTo>
                  <a:pt x="5995877" y="4581001"/>
                </a:lnTo>
                <a:lnTo>
                  <a:pt x="5747167" y="4576798"/>
                </a:lnTo>
                <a:lnTo>
                  <a:pt x="5503333" y="4570492"/>
                </a:lnTo>
                <a:lnTo>
                  <a:pt x="5261938" y="4564537"/>
                </a:lnTo>
                <a:lnTo>
                  <a:pt x="5025418" y="4557881"/>
                </a:lnTo>
                <a:lnTo>
                  <a:pt x="4790118" y="4547722"/>
                </a:lnTo>
                <a:lnTo>
                  <a:pt x="4558477" y="4536862"/>
                </a:lnTo>
                <a:lnTo>
                  <a:pt x="4331710" y="4527054"/>
                </a:lnTo>
                <a:lnTo>
                  <a:pt x="3889152" y="4499379"/>
                </a:lnTo>
                <a:lnTo>
                  <a:pt x="3464881" y="4469954"/>
                </a:lnTo>
                <a:lnTo>
                  <a:pt x="3057678" y="4439126"/>
                </a:lnTo>
                <a:lnTo>
                  <a:pt x="2672421" y="4405147"/>
                </a:lnTo>
                <a:lnTo>
                  <a:pt x="2304232" y="4369765"/>
                </a:lnTo>
                <a:lnTo>
                  <a:pt x="1962864" y="4331582"/>
                </a:lnTo>
                <a:lnTo>
                  <a:pt x="1642223" y="4294099"/>
                </a:lnTo>
                <a:lnTo>
                  <a:pt x="1347183" y="4256616"/>
                </a:lnTo>
                <a:lnTo>
                  <a:pt x="1076528" y="4221235"/>
                </a:lnTo>
                <a:lnTo>
                  <a:pt x="836351" y="4187605"/>
                </a:lnTo>
                <a:lnTo>
                  <a:pt x="619339" y="4155727"/>
                </a:lnTo>
                <a:lnTo>
                  <a:pt x="436464" y="4129104"/>
                </a:lnTo>
                <a:lnTo>
                  <a:pt x="282848" y="4103881"/>
                </a:lnTo>
                <a:lnTo>
                  <a:pt x="71932" y="4067800"/>
                </a:lnTo>
                <a:lnTo>
                  <a:pt x="1" y="4055539"/>
                </a:lnTo>
                <a:lnTo>
                  <a:pt x="1" y="5020241"/>
                </a:lnTo>
                <a:lnTo>
                  <a:pt x="0" y="5020241"/>
                </a:lnTo>
                <a:close/>
              </a:path>
            </a:pathLst>
          </a:custGeom>
          <a:noFill/>
          <a:extLst>
            <a:ext uri="{909E8E84-426E-40DD-AFC4-6F175D3DCCD1}">
              <a14:hiddenFill xmlns:a14="http://schemas.microsoft.com/office/drawing/2010/main">
                <a:solidFill>
                  <a:srgbClr val="FFFFFF"/>
                </a:solidFill>
              </a14:hiddenFill>
            </a:ext>
          </a:extLst>
        </p:spPr>
      </p:pic>
      <p:sp>
        <p:nvSpPr>
          <p:cNvPr id="84"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42856" y="3128074"/>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1">
              <a:alpha val="20000"/>
            </a:schemeClr>
          </a:solidFill>
          <a:ln>
            <a:noFill/>
          </a:ln>
        </p:spPr>
        <p:txBody>
          <a:bodyPr rtlCol="0" anchor="ctr"/>
          <a:lstStyle/>
          <a:p>
            <a:pPr algn="ctr"/>
            <a:endParaRPr lang="en-US" dirty="0">
              <a:solidFill>
                <a:schemeClr val="tx1"/>
              </a:solidFill>
            </a:endParaRPr>
          </a:p>
        </p:txBody>
      </p:sp>
      <p:sp>
        <p:nvSpPr>
          <p:cNvPr id="86" name="Freeform: Shape 85">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58392"/>
            <a:ext cx="12192000" cy="3033446"/>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88" name="Freeform 5">
            <a:extLst>
              <a:ext uri="{FF2B5EF4-FFF2-40B4-BE49-F238E27FC236}">
                <a16:creationId xmlns:a16="http://schemas.microsoft.com/office/drawing/2014/main" id="{C91E93A7-6C7F-4F77-9CB0-280D958EF4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88097F61-F5AB-F848-BFFD-57D357406EF8}"/>
              </a:ext>
            </a:extLst>
          </p:cNvPr>
          <p:cNvSpPr>
            <a:spLocks noGrp="1"/>
          </p:cNvSpPr>
          <p:nvPr>
            <p:ph type="title"/>
          </p:nvPr>
        </p:nvSpPr>
        <p:spPr>
          <a:xfrm>
            <a:off x="1154955" y="4110824"/>
            <a:ext cx="5015258" cy="1908975"/>
          </a:xfrm>
        </p:spPr>
        <p:txBody>
          <a:bodyPr vert="horz" lIns="91440" tIns="45720" rIns="91440" bIns="45720" rtlCol="0" anchor="ctr">
            <a:normAutofit/>
          </a:bodyPr>
          <a:lstStyle/>
          <a:p>
            <a:r>
              <a:rPr lang="en-US" sz="3600" dirty="0">
                <a:solidFill>
                  <a:schemeClr val="tx1"/>
                </a:solidFill>
              </a:rPr>
              <a:t>Game Users &amp; Twitch Viewers Year over Year By Game</a:t>
            </a:r>
          </a:p>
        </p:txBody>
      </p:sp>
      <p:sp>
        <p:nvSpPr>
          <p:cNvPr id="4" name="Text Placeholder 3">
            <a:extLst>
              <a:ext uri="{FF2B5EF4-FFF2-40B4-BE49-F238E27FC236}">
                <a16:creationId xmlns:a16="http://schemas.microsoft.com/office/drawing/2014/main" id="{E7B14599-BFD7-8A48-A72C-B4AEA107C309}"/>
              </a:ext>
            </a:extLst>
          </p:cNvPr>
          <p:cNvSpPr>
            <a:spLocks noGrp="1"/>
          </p:cNvSpPr>
          <p:nvPr>
            <p:ph type="body" sz="half" idx="2"/>
          </p:nvPr>
        </p:nvSpPr>
        <p:spPr>
          <a:xfrm>
            <a:off x="6264166" y="4110823"/>
            <a:ext cx="5325667" cy="2069260"/>
          </a:xfrm>
        </p:spPr>
        <p:txBody>
          <a:bodyPr vert="horz" lIns="91440" tIns="45720" rIns="91440" bIns="45720" rtlCol="0" anchor="ctr">
            <a:normAutofit/>
          </a:bodyPr>
          <a:lstStyle/>
          <a:p>
            <a:pPr>
              <a:buFont typeface="Wingdings 3" charset="2"/>
              <a:buChar char=""/>
            </a:pPr>
            <a:r>
              <a:rPr lang="en-US" dirty="0">
                <a:solidFill>
                  <a:schemeClr val="tx1"/>
                </a:solidFill>
              </a:rPr>
              <a:t>Sunburst chart showing category growth of users over time by genre inclusive of Twitch Viewers and Steam Users</a:t>
            </a:r>
          </a:p>
          <a:p>
            <a:pPr>
              <a:buFont typeface="Wingdings 3" charset="2"/>
              <a:buChar char=""/>
            </a:pPr>
            <a:r>
              <a:rPr lang="en-US" dirty="0">
                <a:solidFill>
                  <a:schemeClr val="tx1"/>
                </a:solidFill>
              </a:rPr>
              <a:t>Data was summed by year, separated by game and user</a:t>
            </a:r>
          </a:p>
          <a:p>
            <a:pPr>
              <a:buFont typeface="Wingdings 3" charset="2"/>
              <a:buChar char=""/>
            </a:pPr>
            <a:r>
              <a:rPr lang="en-US" dirty="0">
                <a:solidFill>
                  <a:schemeClr val="tx1"/>
                </a:solidFill>
              </a:rPr>
              <a:t>A </a:t>
            </a:r>
            <a:r>
              <a:rPr lang="en-US" dirty="0" err="1">
                <a:solidFill>
                  <a:schemeClr val="tx1"/>
                </a:solidFill>
              </a:rPr>
              <a:t>Plotly</a:t>
            </a:r>
            <a:r>
              <a:rPr lang="en-US" dirty="0">
                <a:solidFill>
                  <a:schemeClr val="tx1"/>
                </a:solidFill>
              </a:rPr>
              <a:t> chart was created to connect all of the data by category and year and games available that year, plus the number of players and viewers</a:t>
            </a:r>
          </a:p>
        </p:txBody>
      </p:sp>
    </p:spTree>
    <p:extLst>
      <p:ext uri="{BB962C8B-B14F-4D97-AF65-F5344CB8AC3E}">
        <p14:creationId xmlns:p14="http://schemas.microsoft.com/office/powerpoint/2010/main" val="1515349000"/>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1274" name="Group 70">
            <a:extLst>
              <a:ext uri="{FF2B5EF4-FFF2-40B4-BE49-F238E27FC236}">
                <a16:creationId xmlns:a16="http://schemas.microsoft.com/office/drawing/2014/main" id="{6503EB0F-2257-4A3E-A73B-E1DE769B45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72" name="Rectangle 71">
              <a:extLst>
                <a:ext uri="{FF2B5EF4-FFF2-40B4-BE49-F238E27FC236}">
                  <a16:creationId xmlns:a16="http://schemas.microsoft.com/office/drawing/2014/main" id="{77012B2A-0D78-433A-8C68-8889D3DCD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73" name="Freeform 5">
              <a:extLst>
                <a:ext uri="{FF2B5EF4-FFF2-40B4-BE49-F238E27FC236}">
                  <a16:creationId xmlns:a16="http://schemas.microsoft.com/office/drawing/2014/main" id="{119D0202-ED3F-47CC-90E9-4E963BCDAB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1275" name="Rectangle 74">
            <a:extLst>
              <a:ext uri="{FF2B5EF4-FFF2-40B4-BE49-F238E27FC236}">
                <a16:creationId xmlns:a16="http://schemas.microsoft.com/office/drawing/2014/main" id="{670D6F2B-93AF-47D6-9378-5E54BE0AC6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11276" name="Rectangle 76">
            <a:extLst>
              <a:ext uri="{FF2B5EF4-FFF2-40B4-BE49-F238E27FC236}">
                <a16:creationId xmlns:a16="http://schemas.microsoft.com/office/drawing/2014/main" id="{491A5E26-1F21-459D-8C03-ADB057B090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266" name="Picture 2" descr="221 Warframe HD Wallpapers | Background Images - Wallpaper Abyss">
            <a:extLst>
              <a:ext uri="{FF2B5EF4-FFF2-40B4-BE49-F238E27FC236}">
                <a16:creationId xmlns:a16="http://schemas.microsoft.com/office/drawing/2014/main" id="{3CEADE32-4F9B-7D4A-A1FC-748B79E37436}"/>
              </a:ext>
            </a:extLst>
          </p:cNvPr>
          <p:cNvPicPr>
            <a:picLocks noChangeAspect="1" noChangeArrowheads="1"/>
          </p:cNvPicPr>
          <p:nvPr/>
        </p:nvPicPr>
        <p:blipFill rotWithShape="1">
          <a:blip r:embed="rId3">
            <a:alphaModFix amt="40000"/>
            <a:extLst>
              <a:ext uri="{28A0092B-C50C-407E-A947-70E740481C1C}">
                <a14:useLocalDpi xmlns:a14="http://schemas.microsoft.com/office/drawing/2010/main" val="0"/>
              </a:ext>
            </a:extLst>
          </a:blip>
          <a:srcRect t="10000"/>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A65E41D-46D9-324F-B8B0-4BE9BE34393E}"/>
              </a:ext>
            </a:extLst>
          </p:cNvPr>
          <p:cNvSpPr>
            <a:spLocks noGrp="1"/>
          </p:cNvSpPr>
          <p:nvPr>
            <p:ph type="title"/>
          </p:nvPr>
        </p:nvSpPr>
        <p:spPr>
          <a:xfrm>
            <a:off x="1154955" y="2099733"/>
            <a:ext cx="8825658" cy="2677648"/>
          </a:xfrm>
        </p:spPr>
        <p:txBody>
          <a:bodyPr vert="horz" lIns="91440" tIns="45720" rIns="91440" bIns="45720" rtlCol="0" anchor="b">
            <a:normAutofit/>
          </a:bodyPr>
          <a:lstStyle/>
          <a:p>
            <a:pPr algn="ctr"/>
            <a:r>
              <a:rPr lang="en-US" sz="5400" dirty="0" err="1">
                <a:solidFill>
                  <a:schemeClr val="tx1"/>
                </a:solidFill>
              </a:rPr>
              <a:t>ggez</a:t>
            </a:r>
            <a:endParaRPr lang="en-US" sz="5400" dirty="0">
              <a:solidFill>
                <a:schemeClr val="tx1"/>
              </a:solidFill>
            </a:endParaRPr>
          </a:p>
        </p:txBody>
      </p:sp>
    </p:spTree>
    <p:extLst>
      <p:ext uri="{BB962C8B-B14F-4D97-AF65-F5344CB8AC3E}">
        <p14:creationId xmlns:p14="http://schemas.microsoft.com/office/powerpoint/2010/main" val="3853237140"/>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4102" name="Group 89">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91" name="Rectangle 90">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2" name="Oval 91">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3" name="Oval 92">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4" name="Oval 93">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5" name="Oval 94">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6" name="Oval 95">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7"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8"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99"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1" name="Rectangle 100">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3" name="Rectangle 102">
            <a:extLst>
              <a:ext uri="{FF2B5EF4-FFF2-40B4-BE49-F238E27FC236}">
                <a16:creationId xmlns:a16="http://schemas.microsoft.com/office/drawing/2014/main" id="{89EA2611-DCBA-4E97-A2B2-9A466E76B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dk2"/>
          </a:fillRef>
          <a:effectRef idx="0">
            <a:schemeClr val="accent1"/>
          </a:effectRef>
          <a:fontRef idx="minor">
            <a:schemeClr val="lt1"/>
          </a:fontRef>
        </p:style>
      </p:sp>
      <p:sp>
        <p:nvSpPr>
          <p:cNvPr id="105" name="Freeform 5">
            <a:extLst>
              <a:ext uri="{FF2B5EF4-FFF2-40B4-BE49-F238E27FC236}">
                <a16:creationId xmlns:a16="http://schemas.microsoft.com/office/drawing/2014/main" id="{BBC615D1-6E12-40EF-915B-316CFDB550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107" name="Freeform 5">
            <a:extLst>
              <a:ext uri="{FF2B5EF4-FFF2-40B4-BE49-F238E27FC236}">
                <a16:creationId xmlns:a16="http://schemas.microsoft.com/office/drawing/2014/main" id="{B9797D36-DE1E-47CD-881A-6C1F582826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537676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4" name="Title 3">
            <a:extLst>
              <a:ext uri="{FF2B5EF4-FFF2-40B4-BE49-F238E27FC236}">
                <a16:creationId xmlns:a16="http://schemas.microsoft.com/office/drawing/2014/main" id="{29077E47-F3C2-FE41-9643-B10DF130F867}"/>
              </a:ext>
            </a:extLst>
          </p:cNvPr>
          <p:cNvSpPr>
            <a:spLocks noGrp="1"/>
          </p:cNvSpPr>
          <p:nvPr>
            <p:ph type="title"/>
          </p:nvPr>
        </p:nvSpPr>
        <p:spPr>
          <a:xfrm>
            <a:off x="639098" y="629265"/>
            <a:ext cx="6072776" cy="1622322"/>
          </a:xfrm>
        </p:spPr>
        <p:txBody>
          <a:bodyPr vert="horz" lIns="91440" tIns="45720" rIns="91440" bIns="45720" rtlCol="0" anchor="ctr">
            <a:normAutofit/>
          </a:bodyPr>
          <a:lstStyle/>
          <a:p>
            <a:r>
              <a:rPr lang="en-US" sz="3600" dirty="0">
                <a:solidFill>
                  <a:srgbClr val="FFFFFF"/>
                </a:solidFill>
              </a:rPr>
              <a:t>Proposal</a:t>
            </a:r>
          </a:p>
        </p:txBody>
      </p:sp>
      <p:pic>
        <p:nvPicPr>
          <p:cNvPr id="4100" name="Picture 4" descr="GTA V PC Users Stunning Screenshots (How it really looks) - System Wars -  GameSpot">
            <a:extLst>
              <a:ext uri="{FF2B5EF4-FFF2-40B4-BE49-F238E27FC236}">
                <a16:creationId xmlns:a16="http://schemas.microsoft.com/office/drawing/2014/main" id="{00CA0D09-A4F1-E345-8388-686D4D95BE9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2071" r="30912" b="1"/>
          <a:stretch/>
        </p:blipFill>
        <p:spPr bwMode="auto">
          <a:xfrm>
            <a:off x="6774511" y="480060"/>
            <a:ext cx="4929808" cy="5897880"/>
          </a:xfrm>
          <a:custGeom>
            <a:avLst/>
            <a:gdLst/>
            <a:ahLst/>
            <a:cxnLst/>
            <a:rect l="l" t="t" r="r" b="b"/>
            <a:pathLst>
              <a:path w="4929808" h="5897880">
                <a:moveTo>
                  <a:pt x="104535" y="0"/>
                </a:moveTo>
                <a:lnTo>
                  <a:pt x="2751151" y="0"/>
                </a:lnTo>
                <a:lnTo>
                  <a:pt x="4769032" y="0"/>
                </a:lnTo>
                <a:lnTo>
                  <a:pt x="4929808" y="0"/>
                </a:lnTo>
                <a:lnTo>
                  <a:pt x="4929808" y="5897880"/>
                </a:lnTo>
                <a:lnTo>
                  <a:pt x="4769032" y="5897880"/>
                </a:lnTo>
                <a:lnTo>
                  <a:pt x="2751151" y="5897880"/>
                </a:lnTo>
                <a:lnTo>
                  <a:pt x="0" y="5897880"/>
                </a:lnTo>
                <a:lnTo>
                  <a:pt x="0" y="5896985"/>
                </a:lnTo>
                <a:lnTo>
                  <a:pt x="103291" y="5896985"/>
                </a:lnTo>
                <a:lnTo>
                  <a:pt x="112340" y="5838313"/>
                </a:lnTo>
                <a:lnTo>
                  <a:pt x="123631" y="5762037"/>
                </a:lnTo>
                <a:lnTo>
                  <a:pt x="135550" y="5671232"/>
                </a:lnTo>
                <a:lnTo>
                  <a:pt x="149820" y="5563476"/>
                </a:lnTo>
                <a:lnTo>
                  <a:pt x="164875" y="5444219"/>
                </a:lnTo>
                <a:lnTo>
                  <a:pt x="180714" y="5309828"/>
                </a:lnTo>
                <a:lnTo>
                  <a:pt x="197494" y="5163329"/>
                </a:lnTo>
                <a:lnTo>
                  <a:pt x="214273" y="5004117"/>
                </a:lnTo>
                <a:lnTo>
                  <a:pt x="231367" y="4834615"/>
                </a:lnTo>
                <a:lnTo>
                  <a:pt x="247205" y="4651794"/>
                </a:lnTo>
                <a:lnTo>
                  <a:pt x="262417" y="4460498"/>
                </a:lnTo>
                <a:lnTo>
                  <a:pt x="276217" y="4258305"/>
                </a:lnTo>
                <a:lnTo>
                  <a:pt x="289390" y="4047637"/>
                </a:lnTo>
                <a:lnTo>
                  <a:pt x="301779" y="3827889"/>
                </a:lnTo>
                <a:lnTo>
                  <a:pt x="306170" y="3715291"/>
                </a:lnTo>
                <a:lnTo>
                  <a:pt x="311031" y="3600271"/>
                </a:lnTo>
                <a:lnTo>
                  <a:pt x="315579" y="3483435"/>
                </a:lnTo>
                <a:lnTo>
                  <a:pt x="318558" y="3365994"/>
                </a:lnTo>
                <a:lnTo>
                  <a:pt x="321224" y="3246131"/>
                </a:lnTo>
                <a:lnTo>
                  <a:pt x="324047" y="3125058"/>
                </a:lnTo>
                <a:lnTo>
                  <a:pt x="325929" y="3001563"/>
                </a:lnTo>
                <a:lnTo>
                  <a:pt x="325929" y="2876858"/>
                </a:lnTo>
                <a:lnTo>
                  <a:pt x="326870" y="2750941"/>
                </a:lnTo>
                <a:lnTo>
                  <a:pt x="325929" y="2623814"/>
                </a:lnTo>
                <a:lnTo>
                  <a:pt x="324047" y="2494871"/>
                </a:lnTo>
                <a:lnTo>
                  <a:pt x="322322" y="2365928"/>
                </a:lnTo>
                <a:lnTo>
                  <a:pt x="318558" y="2235169"/>
                </a:lnTo>
                <a:lnTo>
                  <a:pt x="314638" y="2103199"/>
                </a:lnTo>
                <a:lnTo>
                  <a:pt x="310090" y="1971229"/>
                </a:lnTo>
                <a:lnTo>
                  <a:pt x="303660" y="1838048"/>
                </a:lnTo>
                <a:lnTo>
                  <a:pt x="295976" y="1703656"/>
                </a:lnTo>
                <a:lnTo>
                  <a:pt x="288606" y="1568660"/>
                </a:lnTo>
                <a:lnTo>
                  <a:pt x="279197" y="1433663"/>
                </a:lnTo>
                <a:lnTo>
                  <a:pt x="267906" y="1296850"/>
                </a:lnTo>
                <a:lnTo>
                  <a:pt x="256615" y="1161853"/>
                </a:lnTo>
                <a:lnTo>
                  <a:pt x="243598" y="1024435"/>
                </a:lnTo>
                <a:lnTo>
                  <a:pt x="229328" y="886411"/>
                </a:lnTo>
                <a:lnTo>
                  <a:pt x="214273" y="750203"/>
                </a:lnTo>
                <a:lnTo>
                  <a:pt x="196709" y="612180"/>
                </a:lnTo>
                <a:lnTo>
                  <a:pt x="177891" y="474761"/>
                </a:lnTo>
                <a:lnTo>
                  <a:pt x="159229" y="336738"/>
                </a:lnTo>
                <a:lnTo>
                  <a:pt x="137432" y="199320"/>
                </a:lnTo>
                <a:lnTo>
                  <a:pt x="115163" y="62507"/>
                </a:lnTo>
                <a:close/>
              </a:path>
            </a:pathLst>
          </a:custGeom>
          <a:noFill/>
          <a:extLst>
            <a:ext uri="{909E8E84-426E-40DD-AFC4-6F175D3DCCD1}">
              <a14:hiddenFill xmlns:a14="http://schemas.microsoft.com/office/drawing/2010/main">
                <a:solidFill>
                  <a:srgbClr val="FFFFFF"/>
                </a:solidFill>
              </a14:hiddenFill>
            </a:ext>
          </a:extLst>
        </p:spPr>
      </p:pic>
      <p:sp>
        <p:nvSpPr>
          <p:cNvPr id="109" name="Rectangle 108">
            <a:extLst>
              <a:ext uri="{FF2B5EF4-FFF2-40B4-BE49-F238E27FC236}">
                <a16:creationId xmlns:a16="http://schemas.microsoft.com/office/drawing/2014/main" id="{4A2FAF1F-F462-46AF-A9E6-CC93C4E2C3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11" name="Oval 110">
            <a:extLst>
              <a:ext uri="{FF2B5EF4-FFF2-40B4-BE49-F238E27FC236}">
                <a16:creationId xmlns:a16="http://schemas.microsoft.com/office/drawing/2014/main" id="{7146BED8-BAE9-42C5-A3DD-7B946445DB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3" name="Oval 112">
            <a:extLst>
              <a:ext uri="{FF2B5EF4-FFF2-40B4-BE49-F238E27FC236}">
                <a16:creationId xmlns:a16="http://schemas.microsoft.com/office/drawing/2014/main" id="{15765FE8-B62F-41E4-A73C-74C91A8FD9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5" name="Text Placeholder 4">
            <a:extLst>
              <a:ext uri="{FF2B5EF4-FFF2-40B4-BE49-F238E27FC236}">
                <a16:creationId xmlns:a16="http://schemas.microsoft.com/office/drawing/2014/main" id="{37741295-A95D-C244-8B7B-ECE315284DF7}"/>
              </a:ext>
            </a:extLst>
          </p:cNvPr>
          <p:cNvSpPr>
            <a:spLocks noGrp="1"/>
          </p:cNvSpPr>
          <p:nvPr>
            <p:ph type="body" sz="half" idx="2"/>
          </p:nvPr>
        </p:nvSpPr>
        <p:spPr>
          <a:xfrm>
            <a:off x="639098" y="2418735"/>
            <a:ext cx="6072776" cy="3811740"/>
          </a:xfrm>
        </p:spPr>
        <p:txBody>
          <a:bodyPr vert="horz" lIns="91440" tIns="45720" rIns="91440" bIns="45720" rtlCol="0" anchor="ctr">
            <a:normAutofit/>
          </a:bodyPr>
          <a:lstStyle/>
          <a:p>
            <a:pPr>
              <a:buFont typeface="Wingdings 3" charset="2"/>
              <a:buChar char=""/>
            </a:pPr>
            <a:r>
              <a:rPr lang="en-US" cap="all" dirty="0">
                <a:solidFill>
                  <a:srgbClr val="FFFFFF"/>
                </a:solidFill>
              </a:rPr>
              <a:t>We are interested in examining the number of players over a three-year period to see the trends and changes in </a:t>
            </a:r>
            <a:r>
              <a:rPr lang="en-US" cap="all" dirty="0" err="1">
                <a:solidFill>
                  <a:srgbClr val="FFFFFF"/>
                </a:solidFill>
              </a:rPr>
              <a:t>playerbase</a:t>
            </a:r>
            <a:r>
              <a:rPr lang="en-US" cap="all" dirty="0">
                <a:solidFill>
                  <a:srgbClr val="FFFFFF"/>
                </a:solidFill>
              </a:rPr>
              <a:t> of Steam video games. </a:t>
            </a:r>
          </a:p>
          <a:p>
            <a:pPr>
              <a:buFont typeface="Wingdings 3" charset="2"/>
              <a:buChar char=""/>
            </a:pPr>
            <a:r>
              <a:rPr lang="en-US" cap="all" dirty="0">
                <a:solidFill>
                  <a:srgbClr val="FFFFFF"/>
                </a:solidFill>
              </a:rPr>
              <a:t>These visualizations will Illustrate the growth of videogames and videogame streaming between 2018-2020.</a:t>
            </a:r>
          </a:p>
          <a:p>
            <a:pPr>
              <a:buFont typeface="Wingdings 3" charset="2"/>
              <a:buChar char=""/>
            </a:pPr>
            <a:r>
              <a:rPr lang="en-US" cap="all" dirty="0">
                <a:solidFill>
                  <a:srgbClr val="FFFFFF"/>
                </a:solidFill>
              </a:rPr>
              <a:t>The datasets we are using will come from </a:t>
            </a:r>
            <a:r>
              <a:rPr lang="en-US" cap="all" dirty="0" err="1">
                <a:solidFill>
                  <a:srgbClr val="FFFFFF"/>
                </a:solidFill>
              </a:rPr>
              <a:t>steamdb.info</a:t>
            </a:r>
            <a:r>
              <a:rPr lang="en-US" cap="all" dirty="0">
                <a:solidFill>
                  <a:srgbClr val="FFFFFF"/>
                </a:solidFill>
              </a:rPr>
              <a:t>, which tracks the number of players for each video game in the Steam database and concurrent Twitch viewership.</a:t>
            </a:r>
          </a:p>
          <a:p>
            <a:pPr>
              <a:buFont typeface="Wingdings 3" charset="2"/>
              <a:buChar char=""/>
            </a:pPr>
            <a:endParaRPr lang="en-US" dirty="0">
              <a:solidFill>
                <a:srgbClr val="FFFFFF"/>
              </a:solidFill>
            </a:endParaRPr>
          </a:p>
        </p:txBody>
      </p:sp>
    </p:spTree>
    <p:extLst>
      <p:ext uri="{BB962C8B-B14F-4D97-AF65-F5344CB8AC3E}">
        <p14:creationId xmlns:p14="http://schemas.microsoft.com/office/powerpoint/2010/main" val="1132071225"/>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DDA34B8A-FA8D-4E16-AD72-7B60B1C2582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2" name="Rectangle 11">
              <a:extLst>
                <a:ext uri="{FF2B5EF4-FFF2-40B4-BE49-F238E27FC236}">
                  <a16:creationId xmlns:a16="http://schemas.microsoft.com/office/drawing/2014/main" id="{6885D229-60DD-4D71-8181-10E781C149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a:extLst>
                <a:ext uri="{FF2B5EF4-FFF2-40B4-BE49-F238E27FC236}">
                  <a16:creationId xmlns:a16="http://schemas.microsoft.com/office/drawing/2014/main" id="{0B0DAA45-BE66-4F0C-93A6-519D94107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a:extLst>
                <a:ext uri="{FF2B5EF4-FFF2-40B4-BE49-F238E27FC236}">
                  <a16:creationId xmlns:a16="http://schemas.microsoft.com/office/drawing/2014/main" id="{EF449A3D-A43B-4688-BD89-35734D0072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74E9975C-AF3D-48EF-B3F0-112A01A382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a:extLst>
                <a:ext uri="{FF2B5EF4-FFF2-40B4-BE49-F238E27FC236}">
                  <a16:creationId xmlns:a16="http://schemas.microsoft.com/office/drawing/2014/main" id="{CF00A076-2FEA-40D1-8F85-842481797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A2E68741-6133-4CAA-BF3C-F0E6CF40C5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Freeform 5">
              <a:extLst>
                <a:ext uri="{FF2B5EF4-FFF2-40B4-BE49-F238E27FC236}">
                  <a16:creationId xmlns:a16="http://schemas.microsoft.com/office/drawing/2014/main" id="{76C01C64-4A8B-42FC-93C5-2D6A3EBAB7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a:extLst>
                <a:ext uri="{FF2B5EF4-FFF2-40B4-BE49-F238E27FC236}">
                  <a16:creationId xmlns:a16="http://schemas.microsoft.com/office/drawing/2014/main" id="{D969AEA9-C1EE-45E1-9964-D9705492E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0" name="Freeform 5">
              <a:extLst>
                <a:ext uri="{FF2B5EF4-FFF2-40B4-BE49-F238E27FC236}">
                  <a16:creationId xmlns:a16="http://schemas.microsoft.com/office/drawing/2014/main" id="{4845E67D-4E5B-44B3-AB74-5E95C839E7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2" name="Rectangle 21">
            <a:extLst>
              <a:ext uri="{FF2B5EF4-FFF2-40B4-BE49-F238E27FC236}">
                <a16:creationId xmlns:a16="http://schemas.microsoft.com/office/drawing/2014/main" id="{079CE317-680B-449C-A423-71C1FE069B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90AB5D92-E0BE-1442-B8F7-873B2B6801D6}"/>
              </a:ext>
            </a:extLst>
          </p:cNvPr>
          <p:cNvSpPr>
            <a:spLocks noGrp="1"/>
          </p:cNvSpPr>
          <p:nvPr>
            <p:ph type="title"/>
          </p:nvPr>
        </p:nvSpPr>
        <p:spPr>
          <a:xfrm>
            <a:off x="1154954" y="973668"/>
            <a:ext cx="8761413" cy="706964"/>
          </a:xfrm>
        </p:spPr>
        <p:txBody>
          <a:bodyPr vert="horz" lIns="91440" tIns="45720" rIns="91440" bIns="45720" rtlCol="0" anchor="ctr">
            <a:normAutofit/>
          </a:bodyPr>
          <a:lstStyle/>
          <a:p>
            <a:r>
              <a:rPr lang="en-US" sz="3600" b="0" i="0" kern="1200">
                <a:solidFill>
                  <a:srgbClr val="EBEBEB"/>
                </a:solidFill>
                <a:latin typeface="+mj-lt"/>
                <a:ea typeface="+mj-ea"/>
                <a:cs typeface="+mj-cs"/>
              </a:rPr>
              <a:t>What is Steam?</a:t>
            </a:r>
          </a:p>
        </p:txBody>
      </p:sp>
      <p:sp>
        <p:nvSpPr>
          <p:cNvPr id="4" name="Text Placeholder 3">
            <a:extLst>
              <a:ext uri="{FF2B5EF4-FFF2-40B4-BE49-F238E27FC236}">
                <a16:creationId xmlns:a16="http://schemas.microsoft.com/office/drawing/2014/main" id="{DE5A8986-4834-7D4B-B50E-53C0282ABA19}"/>
              </a:ext>
            </a:extLst>
          </p:cNvPr>
          <p:cNvSpPr>
            <a:spLocks noGrp="1"/>
          </p:cNvSpPr>
          <p:nvPr>
            <p:ph type="body" sz="half" idx="2"/>
          </p:nvPr>
        </p:nvSpPr>
        <p:spPr>
          <a:xfrm>
            <a:off x="1154955" y="2603500"/>
            <a:ext cx="3481054" cy="3416300"/>
          </a:xfrm>
        </p:spPr>
        <p:txBody>
          <a:bodyPr vert="horz" lIns="91440" tIns="45720" rIns="91440" bIns="45720" rtlCol="0" anchor="ctr">
            <a:normAutofit/>
          </a:bodyPr>
          <a:lstStyle/>
          <a:p>
            <a:pPr marL="285750" indent="-285750">
              <a:lnSpc>
                <a:spcPct val="90000"/>
              </a:lnSpc>
              <a:buFont typeface="Wingdings 3" charset="2"/>
              <a:buChar char=""/>
            </a:pPr>
            <a:r>
              <a:rPr lang="en-US" sz="1100"/>
              <a:t>Steam is a video game digital distribution service by Valve. </a:t>
            </a:r>
          </a:p>
          <a:p>
            <a:pPr marL="285750" indent="-285750">
              <a:lnSpc>
                <a:spcPct val="90000"/>
              </a:lnSpc>
              <a:buFont typeface="Wingdings 3" charset="2"/>
              <a:buChar char=""/>
            </a:pPr>
            <a:r>
              <a:rPr lang="en-US" sz="1100"/>
              <a:t>It was launched as a standalone software client in September 2003 as a way for Valve to provide automatic updates for their games and expanded to include games from third-party publishers. </a:t>
            </a:r>
          </a:p>
          <a:p>
            <a:pPr marL="285750" indent="-285750">
              <a:lnSpc>
                <a:spcPct val="90000"/>
              </a:lnSpc>
              <a:buFont typeface="Wingdings 3" charset="2"/>
              <a:buChar char=""/>
            </a:pPr>
            <a:r>
              <a:rPr lang="en-US" sz="1100"/>
              <a:t>Steam has also expanded into an online web-based and mobile digital storefront and offers digital rights management (DRM), server hosting, video streaming, and social networking services. It also provides the user with installation and automatic updating of games, and community features such as friends lists and groups, cloud storage, and in-game voice and chat functionality.</a:t>
            </a:r>
          </a:p>
        </p:txBody>
      </p:sp>
      <p:pic>
        <p:nvPicPr>
          <p:cNvPr id="6" name="Picture 5" descr="A screenshot of a computer screen&#10;&#10;Description automatically generated">
            <a:extLst>
              <a:ext uri="{FF2B5EF4-FFF2-40B4-BE49-F238E27FC236}">
                <a16:creationId xmlns:a16="http://schemas.microsoft.com/office/drawing/2014/main" id="{9FB6BBEA-4989-9045-98CD-3B4479A57947}"/>
              </a:ext>
            </a:extLst>
          </p:cNvPr>
          <p:cNvPicPr>
            <a:picLocks noChangeAspect="1"/>
          </p:cNvPicPr>
          <p:nvPr/>
        </p:nvPicPr>
        <p:blipFill>
          <a:blip r:embed="rId3"/>
          <a:stretch>
            <a:fillRect/>
          </a:stretch>
        </p:blipFill>
        <p:spPr>
          <a:xfrm>
            <a:off x="5157093" y="2775951"/>
            <a:ext cx="5814527" cy="3067163"/>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17702808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9" name="Group 9">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9"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30" name="Rectangle 20">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1" name="Freeform 5">
            <a:extLst>
              <a:ext uri="{FF2B5EF4-FFF2-40B4-BE49-F238E27FC236}">
                <a16:creationId xmlns:a16="http://schemas.microsoft.com/office/drawing/2014/main" id="{052F6DBF-1805-4FD9-AFA3-C8642175FC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pic>
        <p:nvPicPr>
          <p:cNvPr id="5" name="Picture 4" descr="A screenshot of a computer&#10;&#10;Description automatically generated">
            <a:extLst>
              <a:ext uri="{FF2B5EF4-FFF2-40B4-BE49-F238E27FC236}">
                <a16:creationId xmlns:a16="http://schemas.microsoft.com/office/drawing/2014/main" id="{5FC35696-937B-BB42-BC2A-D2C870ABD0A8}"/>
              </a:ext>
            </a:extLst>
          </p:cNvPr>
          <p:cNvPicPr>
            <a:picLocks noChangeAspect="1"/>
          </p:cNvPicPr>
          <p:nvPr/>
        </p:nvPicPr>
        <p:blipFill rotWithShape="1">
          <a:blip r:embed="rId3">
            <a:alphaModFix/>
          </a:blip>
          <a:srcRect l="2848" r="10285" b="-1"/>
          <a:stretch/>
        </p:blipFill>
        <p:spPr>
          <a:xfrm>
            <a:off x="474132" y="462116"/>
            <a:ext cx="11243735" cy="5921751"/>
          </a:xfrm>
          <a:prstGeom prst="rect">
            <a:avLst/>
          </a:prstGeom>
        </p:spPr>
      </p:pic>
      <p:sp>
        <p:nvSpPr>
          <p:cNvPr id="32" name="Rectangle 24">
            <a:extLst>
              <a:ext uri="{FF2B5EF4-FFF2-40B4-BE49-F238E27FC236}">
                <a16:creationId xmlns:a16="http://schemas.microsoft.com/office/drawing/2014/main" id="{CC79B2C4-EF9C-492F-BC64-5300A7A2F2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3" name="Rectangle 26">
            <a:extLst>
              <a:ext uri="{FF2B5EF4-FFF2-40B4-BE49-F238E27FC236}">
                <a16:creationId xmlns:a16="http://schemas.microsoft.com/office/drawing/2014/main" id="{0599BEDA-CEC9-4E6C-B05D-1353D0F165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143000" y="1295400"/>
            <a:ext cx="9982200" cy="4267200"/>
          </a:xfrm>
          <a:prstGeom prst="rect">
            <a:avLst/>
          </a:prstGeom>
          <a:solidFill>
            <a:srgbClr val="000001">
              <a:alpha val="60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A6F12B-F473-E14A-92C0-9E509A512F02}"/>
              </a:ext>
            </a:extLst>
          </p:cNvPr>
          <p:cNvSpPr>
            <a:spLocks noGrp="1"/>
          </p:cNvSpPr>
          <p:nvPr>
            <p:ph type="title"/>
          </p:nvPr>
        </p:nvSpPr>
        <p:spPr>
          <a:xfrm>
            <a:off x="1295400" y="1447801"/>
            <a:ext cx="8620967" cy="855132"/>
          </a:xfrm>
        </p:spPr>
        <p:txBody>
          <a:bodyPr vert="horz" lIns="91440" tIns="45720" rIns="91440" bIns="45720" rtlCol="0" anchor="ctr">
            <a:normAutofit/>
          </a:bodyPr>
          <a:lstStyle/>
          <a:p>
            <a:r>
              <a:rPr lang="en-US" sz="3600">
                <a:solidFill>
                  <a:srgbClr val="FFFFFF"/>
                </a:solidFill>
              </a:rPr>
              <a:t>What is Twitch?</a:t>
            </a:r>
          </a:p>
        </p:txBody>
      </p:sp>
      <p:sp>
        <p:nvSpPr>
          <p:cNvPr id="3" name="Text Placeholder 2">
            <a:extLst>
              <a:ext uri="{FF2B5EF4-FFF2-40B4-BE49-F238E27FC236}">
                <a16:creationId xmlns:a16="http://schemas.microsoft.com/office/drawing/2014/main" id="{5D3446F3-E311-2C45-B7E3-1F2D81E32798}"/>
              </a:ext>
            </a:extLst>
          </p:cNvPr>
          <p:cNvSpPr>
            <a:spLocks noGrp="1"/>
          </p:cNvSpPr>
          <p:nvPr>
            <p:ph type="body" sz="half" idx="2"/>
          </p:nvPr>
        </p:nvSpPr>
        <p:spPr>
          <a:xfrm>
            <a:off x="1727200" y="2446868"/>
            <a:ext cx="8254999" cy="2971800"/>
          </a:xfrm>
        </p:spPr>
        <p:txBody>
          <a:bodyPr vert="horz" lIns="91440" tIns="45720" rIns="91440" bIns="45720" rtlCol="0" anchor="t">
            <a:normAutofit/>
          </a:bodyPr>
          <a:lstStyle/>
          <a:p>
            <a:pPr>
              <a:buFont typeface="Wingdings 3" charset="2"/>
              <a:buChar char=""/>
            </a:pPr>
            <a:r>
              <a:rPr lang="en-US" sz="1600">
                <a:solidFill>
                  <a:srgbClr val="FFFFFF"/>
                </a:solidFill>
              </a:rPr>
              <a:t>Twitch is a video live streaming service operated by Twitch Interactive, a subsidiary of Amazon. Introduced in June 2011, the site primarily focuses on video game live streaming, including broadcasts of esports competitions, in addition to music broadcasts, creative content, and more recently, "in real life" streams. Content on the site can be viewed either live or via video on demand.</a:t>
            </a:r>
          </a:p>
        </p:txBody>
      </p:sp>
    </p:spTree>
    <p:extLst>
      <p:ext uri="{BB962C8B-B14F-4D97-AF65-F5344CB8AC3E}">
        <p14:creationId xmlns:p14="http://schemas.microsoft.com/office/powerpoint/2010/main" val="569785192"/>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3" name="Rectangle 22">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7" name="Picture Placeholder 6" descr="A screen shot of a computer&#10;&#10;Description automatically generated">
            <a:extLst>
              <a:ext uri="{FF2B5EF4-FFF2-40B4-BE49-F238E27FC236}">
                <a16:creationId xmlns:a16="http://schemas.microsoft.com/office/drawing/2014/main" id="{24EF9AB0-34B3-2240-AEFC-BF3884FDD259}"/>
              </a:ext>
            </a:extLst>
          </p:cNvPr>
          <p:cNvPicPr>
            <a:picLocks noGrp="1" noChangeAspect="1"/>
          </p:cNvPicPr>
          <p:nvPr>
            <p:ph type="pic" idx="1"/>
          </p:nvPr>
        </p:nvPicPr>
        <p:blipFill rotWithShape="1">
          <a:blip r:embed="rId3"/>
          <a:srcRect l="4737" r="1040"/>
          <a:stretch/>
        </p:blipFill>
        <p:spPr>
          <a:xfrm>
            <a:off x="20" y="10"/>
            <a:ext cx="12191980" cy="6857990"/>
          </a:xfrm>
          <a:prstGeom prst="rect">
            <a:avLst/>
          </a:prstGeom>
        </p:spPr>
      </p:pic>
      <p:sp>
        <p:nvSpPr>
          <p:cNvPr id="25" name="Rectangle 24">
            <a:extLst>
              <a:ext uri="{FF2B5EF4-FFF2-40B4-BE49-F238E27FC236}">
                <a16:creationId xmlns:a16="http://schemas.microsoft.com/office/drawing/2014/main" id="{8D489E29-742E-4D34-AB08-CE3217805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053153" y="1320127"/>
            <a:ext cx="4812846" cy="4195481"/>
          </a:xfrm>
          <a:prstGeom prst="rect">
            <a:avLst/>
          </a:prstGeom>
          <a:solidFill>
            <a:schemeClr val="bg1">
              <a:alpha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5FBC2B91-1026-0F45-A836-702558BA4E56}"/>
              </a:ext>
            </a:extLst>
          </p:cNvPr>
          <p:cNvSpPr>
            <a:spLocks noGrp="1"/>
          </p:cNvSpPr>
          <p:nvPr>
            <p:ph type="title"/>
          </p:nvPr>
        </p:nvSpPr>
        <p:spPr>
          <a:xfrm>
            <a:off x="6374887" y="1641860"/>
            <a:ext cx="4204298" cy="1034728"/>
          </a:xfrm>
        </p:spPr>
        <p:txBody>
          <a:bodyPr vert="horz" lIns="91440" tIns="45720" rIns="91440" bIns="45720" rtlCol="0" anchor="ctr">
            <a:normAutofit/>
          </a:bodyPr>
          <a:lstStyle/>
          <a:p>
            <a:r>
              <a:rPr lang="en-US" sz="2800" dirty="0">
                <a:solidFill>
                  <a:schemeClr val="tx1"/>
                </a:solidFill>
              </a:rPr>
              <a:t>Methodology</a:t>
            </a:r>
          </a:p>
        </p:txBody>
      </p:sp>
      <p:sp>
        <p:nvSpPr>
          <p:cNvPr id="5" name="Text Placeholder 4">
            <a:extLst>
              <a:ext uri="{FF2B5EF4-FFF2-40B4-BE49-F238E27FC236}">
                <a16:creationId xmlns:a16="http://schemas.microsoft.com/office/drawing/2014/main" id="{077776D4-4953-C145-918F-34B383C6DF69}"/>
              </a:ext>
            </a:extLst>
          </p:cNvPr>
          <p:cNvSpPr>
            <a:spLocks noGrp="1"/>
          </p:cNvSpPr>
          <p:nvPr>
            <p:ph type="body" sz="half" idx="2"/>
          </p:nvPr>
        </p:nvSpPr>
        <p:spPr>
          <a:xfrm>
            <a:off x="6374886" y="2809812"/>
            <a:ext cx="4169380" cy="2384064"/>
          </a:xfrm>
        </p:spPr>
        <p:txBody>
          <a:bodyPr vert="horz" lIns="91440" tIns="45720" rIns="91440" bIns="45720" rtlCol="0">
            <a:normAutofit fontScale="85000" lnSpcReduction="20000"/>
          </a:bodyPr>
          <a:lstStyle/>
          <a:p>
            <a:pPr>
              <a:buFont typeface="Wingdings 3" charset="2"/>
              <a:buChar char=""/>
            </a:pPr>
            <a:r>
              <a:rPr lang="en-US" sz="1800" dirty="0">
                <a:solidFill>
                  <a:schemeClr val="tx1">
                    <a:lumMod val="75000"/>
                    <a:lumOff val="25000"/>
                  </a:schemeClr>
                </a:solidFill>
              </a:rPr>
              <a:t>Picked 5 popular genre of videogames: </a:t>
            </a:r>
          </a:p>
          <a:p>
            <a:pPr lvl="1">
              <a:buFont typeface="Wingdings 3" charset="2"/>
              <a:buChar char=""/>
            </a:pPr>
            <a:r>
              <a:rPr lang="en-US" sz="1800" dirty="0"/>
              <a:t>Strategy</a:t>
            </a:r>
          </a:p>
          <a:p>
            <a:pPr lvl="1">
              <a:buFont typeface="Wingdings 3" charset="2"/>
              <a:buChar char=""/>
            </a:pPr>
            <a:r>
              <a:rPr lang="en-US" sz="1800" dirty="0">
                <a:solidFill>
                  <a:schemeClr val="tx1">
                    <a:lumMod val="75000"/>
                    <a:lumOff val="25000"/>
                  </a:schemeClr>
                </a:solidFill>
              </a:rPr>
              <a:t>RP</a:t>
            </a:r>
            <a:r>
              <a:rPr lang="en-US" sz="1800" dirty="0"/>
              <a:t>G (Role-Playing game)</a:t>
            </a:r>
          </a:p>
          <a:p>
            <a:pPr lvl="1">
              <a:buFont typeface="Wingdings 3" charset="2"/>
              <a:buChar char=""/>
            </a:pPr>
            <a:r>
              <a:rPr lang="en-US" sz="1800" dirty="0">
                <a:solidFill>
                  <a:schemeClr val="tx1">
                    <a:lumMod val="75000"/>
                    <a:lumOff val="25000"/>
                  </a:schemeClr>
                </a:solidFill>
              </a:rPr>
              <a:t>Sports</a:t>
            </a:r>
          </a:p>
          <a:p>
            <a:pPr lvl="1">
              <a:buFont typeface="Wingdings 3" charset="2"/>
              <a:buChar char=""/>
            </a:pPr>
            <a:r>
              <a:rPr lang="en-US" sz="1800" dirty="0"/>
              <a:t>Platformer</a:t>
            </a:r>
          </a:p>
          <a:p>
            <a:pPr lvl="1">
              <a:buFont typeface="Wingdings 3" charset="2"/>
              <a:buChar char=""/>
            </a:pPr>
            <a:r>
              <a:rPr lang="en-US" sz="1800" dirty="0">
                <a:solidFill>
                  <a:schemeClr val="tx1">
                    <a:lumMod val="75000"/>
                    <a:lumOff val="25000"/>
                  </a:schemeClr>
                </a:solidFill>
              </a:rPr>
              <a:t>FPS (First Person Shooter)</a:t>
            </a:r>
          </a:p>
          <a:p>
            <a:pPr>
              <a:buFont typeface="Wingdings 3" charset="2"/>
              <a:buChar char=""/>
            </a:pPr>
            <a:r>
              <a:rPr lang="en-US" sz="1800" dirty="0">
                <a:solidFill>
                  <a:schemeClr val="tx1">
                    <a:lumMod val="75000"/>
                    <a:lumOff val="25000"/>
                  </a:schemeClr>
                </a:solidFill>
              </a:rPr>
              <a:t>Selected 10 games/genre by release date (released prior to 2020)</a:t>
            </a:r>
          </a:p>
          <a:p>
            <a:pPr lvl="1"/>
            <a:endParaRPr lang="en-US" sz="1800" dirty="0">
              <a:solidFill>
                <a:schemeClr val="tx1">
                  <a:lumMod val="75000"/>
                  <a:lumOff val="25000"/>
                </a:schemeClr>
              </a:solidFill>
            </a:endParaRPr>
          </a:p>
        </p:txBody>
      </p:sp>
    </p:spTree>
    <p:extLst>
      <p:ext uri="{BB962C8B-B14F-4D97-AF65-F5344CB8AC3E}">
        <p14:creationId xmlns:p14="http://schemas.microsoft.com/office/powerpoint/2010/main" val="663638685"/>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8" name="Rectangle 27">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31" name="Rectangle 30">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Title 2">
            <a:extLst>
              <a:ext uri="{FF2B5EF4-FFF2-40B4-BE49-F238E27FC236}">
                <a16:creationId xmlns:a16="http://schemas.microsoft.com/office/drawing/2014/main" id="{DFA48418-960E-074F-9374-204735D3E31F}"/>
              </a:ext>
            </a:extLst>
          </p:cNvPr>
          <p:cNvSpPr>
            <a:spLocks noGrp="1"/>
          </p:cNvSpPr>
          <p:nvPr>
            <p:ph type="title"/>
          </p:nvPr>
        </p:nvSpPr>
        <p:spPr>
          <a:xfrm>
            <a:off x="7007145" y="1241266"/>
            <a:ext cx="4535926" cy="3153753"/>
          </a:xfrm>
        </p:spPr>
        <p:txBody>
          <a:bodyPr vert="horz" lIns="91440" tIns="45720" rIns="91440" bIns="45720" rtlCol="0" anchor="b">
            <a:normAutofit/>
          </a:bodyPr>
          <a:lstStyle/>
          <a:p>
            <a:r>
              <a:rPr lang="en-US" sz="5000" b="0" i="0" kern="1200">
                <a:solidFill>
                  <a:srgbClr val="EBEBEB"/>
                </a:solidFill>
                <a:latin typeface="+mj-lt"/>
                <a:ea typeface="+mj-ea"/>
                <a:cs typeface="+mj-cs"/>
              </a:rPr>
              <a:t>Methodology, cont’d</a:t>
            </a:r>
          </a:p>
        </p:txBody>
      </p:sp>
      <p:sp>
        <p:nvSpPr>
          <p:cNvPr id="4" name="Text Placeholder 3">
            <a:extLst>
              <a:ext uri="{FF2B5EF4-FFF2-40B4-BE49-F238E27FC236}">
                <a16:creationId xmlns:a16="http://schemas.microsoft.com/office/drawing/2014/main" id="{49616946-6381-164E-AA77-6043AB3AE2DF}"/>
              </a:ext>
            </a:extLst>
          </p:cNvPr>
          <p:cNvSpPr>
            <a:spLocks noGrp="1"/>
          </p:cNvSpPr>
          <p:nvPr>
            <p:ph type="body" idx="1"/>
          </p:nvPr>
        </p:nvSpPr>
        <p:spPr>
          <a:xfrm>
            <a:off x="7007145" y="4591665"/>
            <a:ext cx="4535926" cy="1622322"/>
          </a:xfrm>
        </p:spPr>
        <p:txBody>
          <a:bodyPr vert="horz" lIns="91440" tIns="45720" rIns="91440" bIns="45720" rtlCol="0" anchor="t">
            <a:normAutofit/>
          </a:bodyPr>
          <a:lstStyle/>
          <a:p>
            <a:pPr marL="285750" indent="-285750">
              <a:buFont typeface="Arial" panose="020B0604020202020204" pitchFamily="34" charset="0"/>
              <a:buChar char="•"/>
            </a:pPr>
            <a:r>
              <a:rPr lang="en-US" sz="1800" b="0" i="0" kern="1200" cap="all" dirty="0">
                <a:solidFill>
                  <a:schemeClr val="accent1">
                    <a:lumMod val="60000"/>
                    <a:lumOff val="40000"/>
                  </a:schemeClr>
                </a:solidFill>
                <a:latin typeface="+mn-lt"/>
                <a:ea typeface="+mn-ea"/>
                <a:cs typeface="+mn-cs"/>
              </a:rPr>
              <a:t>Imported data into </a:t>
            </a:r>
            <a:r>
              <a:rPr lang="en-US" sz="1800" b="0" i="0" kern="1200" cap="all" dirty="0" err="1">
                <a:solidFill>
                  <a:schemeClr val="accent1">
                    <a:lumMod val="60000"/>
                    <a:lumOff val="40000"/>
                  </a:schemeClr>
                </a:solidFill>
                <a:latin typeface="+mn-lt"/>
                <a:ea typeface="+mn-ea"/>
                <a:cs typeface="+mn-cs"/>
              </a:rPr>
              <a:t>aws</a:t>
            </a:r>
            <a:r>
              <a:rPr lang="en-US" sz="1800" dirty="0"/>
              <a:t>-</a:t>
            </a:r>
            <a:r>
              <a:rPr lang="en-US" sz="1800" b="0" i="0" kern="1200" cap="all" dirty="0">
                <a:solidFill>
                  <a:schemeClr val="accent1">
                    <a:lumMod val="60000"/>
                    <a:lumOff val="40000"/>
                  </a:schemeClr>
                </a:solidFill>
                <a:latin typeface="+mn-lt"/>
                <a:ea typeface="+mn-ea"/>
                <a:cs typeface="+mn-cs"/>
              </a:rPr>
              <a:t>hosted </a:t>
            </a:r>
            <a:r>
              <a:rPr lang="en-US" sz="1800" b="0" i="0" kern="1200" cap="all" dirty="0" err="1">
                <a:solidFill>
                  <a:schemeClr val="accent1">
                    <a:lumMod val="60000"/>
                    <a:lumOff val="40000"/>
                  </a:schemeClr>
                </a:solidFill>
                <a:latin typeface="+mn-lt"/>
                <a:ea typeface="+mn-ea"/>
                <a:cs typeface="+mn-cs"/>
              </a:rPr>
              <a:t>sql</a:t>
            </a:r>
            <a:r>
              <a:rPr lang="en-US" sz="1800" b="0" i="0" kern="1200" cap="all" dirty="0">
                <a:solidFill>
                  <a:schemeClr val="accent1">
                    <a:lumMod val="60000"/>
                    <a:lumOff val="40000"/>
                  </a:schemeClr>
                </a:solidFill>
                <a:latin typeface="+mn-lt"/>
                <a:ea typeface="+mn-ea"/>
                <a:cs typeface="+mn-cs"/>
              </a:rPr>
              <a:t> server</a:t>
            </a:r>
          </a:p>
          <a:p>
            <a:pPr marL="285750" indent="-285750">
              <a:buFont typeface="Arial" panose="020B0604020202020204" pitchFamily="34" charset="0"/>
              <a:buChar char="•"/>
            </a:pPr>
            <a:r>
              <a:rPr lang="en-US" sz="1800" dirty="0"/>
              <a:t>Wrote queries to perform data manipulation </a:t>
            </a:r>
            <a:r>
              <a:rPr lang="en-US" sz="1800" dirty="0" err="1"/>
              <a:t>etl</a:t>
            </a:r>
            <a:endParaRPr lang="en-US" sz="1800" b="0" i="0" kern="1200" cap="all" dirty="0">
              <a:solidFill>
                <a:schemeClr val="accent1">
                  <a:lumMod val="60000"/>
                  <a:lumOff val="40000"/>
                </a:schemeClr>
              </a:solidFill>
              <a:latin typeface="+mn-lt"/>
              <a:ea typeface="+mn-ea"/>
              <a:cs typeface="+mn-cs"/>
            </a:endParaRPr>
          </a:p>
        </p:txBody>
      </p:sp>
      <p:grpSp>
        <p:nvGrpSpPr>
          <p:cNvPr id="33" name="Group 32">
            <a:extLst>
              <a:ext uri="{FF2B5EF4-FFF2-40B4-BE49-F238E27FC236}">
                <a16:creationId xmlns:a16="http://schemas.microsoft.com/office/drawing/2014/main" id="{7E2D86BB-893F-471B-AD66-50E01777C08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3" y="396837"/>
            <a:ext cx="6451503" cy="6058999"/>
            <a:chOff x="423333" y="396837"/>
            <a:chExt cx="6451503" cy="6058999"/>
          </a:xfrm>
        </p:grpSpPr>
        <p:sp>
          <p:nvSpPr>
            <p:cNvPr id="34" name="Rectangle 33">
              <a:extLst>
                <a:ext uri="{FF2B5EF4-FFF2-40B4-BE49-F238E27FC236}">
                  <a16:creationId xmlns:a16="http://schemas.microsoft.com/office/drawing/2014/main" id="{61E3F80D-79C6-468A-83E4-3FEA585566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3" y="402165"/>
              <a:ext cx="522933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35" name="Freeform 5">
              <a:extLst>
                <a:ext uri="{FF2B5EF4-FFF2-40B4-BE49-F238E27FC236}">
                  <a16:creationId xmlns:a16="http://schemas.microsoft.com/office/drawing/2014/main" id="{009504C1-96CE-44B4-8DF0-613CF9D1D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3161515"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36" name="Freeform 5">
              <a:extLst>
                <a:ext uri="{FF2B5EF4-FFF2-40B4-BE49-F238E27FC236}">
                  <a16:creationId xmlns:a16="http://schemas.microsoft.com/office/drawing/2014/main" id="{1F299836-4C10-4395-B386-C0FA537C41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5004670"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2" name="Picture 8" descr="Review: Beat Saber – VRFocus">
            <a:extLst>
              <a:ext uri="{FF2B5EF4-FFF2-40B4-BE49-F238E27FC236}">
                <a16:creationId xmlns:a16="http://schemas.microsoft.com/office/drawing/2014/main" id="{B900EE79-DE91-7846-85D5-6DC10FE89B2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09763" y="2033554"/>
            <a:ext cx="4983737" cy="27908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42894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244" name="Group 70">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72" name="Rectangle 71">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73" name="Oval 72">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4" name="Oval 73">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5" name="Oval 74">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6" name="Oval 75">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7" name="Oval 76">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8"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9"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80"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245" name="Rectangle 81">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10246" name="Rectangle 83">
            <a:extLst>
              <a:ext uri="{FF2B5EF4-FFF2-40B4-BE49-F238E27FC236}">
                <a16:creationId xmlns:a16="http://schemas.microsoft.com/office/drawing/2014/main" id="{6E0488BA-180E-40D8-8350-4B17917955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42" name="Picture 2" descr="101 high resolution Destiny wallpapers. Enjoy : DestinyTheGame">
            <a:extLst>
              <a:ext uri="{FF2B5EF4-FFF2-40B4-BE49-F238E27FC236}">
                <a16:creationId xmlns:a16="http://schemas.microsoft.com/office/drawing/2014/main" id="{66D75339-6CFA-DF48-96C3-6CE682DF0855}"/>
              </a:ext>
            </a:extLst>
          </p:cNvPr>
          <p:cNvPicPr>
            <a:picLocks noChangeAspect="1" noChangeArrowheads="1"/>
          </p:cNvPicPr>
          <p:nvPr/>
        </p:nvPicPr>
        <p:blipFill rotWithShape="1">
          <a:blip r:embed="rId3">
            <a:alphaModFix amt="40000"/>
            <a:extLst>
              <a:ext uri="{28A0092B-C50C-407E-A947-70E740481C1C}">
                <a14:useLocalDpi xmlns:a14="http://schemas.microsoft.com/office/drawing/2010/main" val="0"/>
              </a:ext>
            </a:extLst>
          </a:blip>
          <a:src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206D4C9-FBD7-8845-90C4-1D6B5B86DADF}"/>
              </a:ext>
            </a:extLst>
          </p:cNvPr>
          <p:cNvSpPr>
            <a:spLocks noGrp="1"/>
          </p:cNvSpPr>
          <p:nvPr>
            <p:ph type="title"/>
          </p:nvPr>
        </p:nvSpPr>
        <p:spPr>
          <a:xfrm>
            <a:off x="1154954" y="973668"/>
            <a:ext cx="8761413" cy="706964"/>
          </a:xfrm>
        </p:spPr>
        <p:txBody>
          <a:bodyPr vert="horz" lIns="91440" tIns="45720" rIns="91440" bIns="45720" rtlCol="0" anchor="ctr">
            <a:normAutofit/>
          </a:bodyPr>
          <a:lstStyle/>
          <a:p>
            <a:r>
              <a:rPr lang="en-US" sz="3600">
                <a:solidFill>
                  <a:schemeClr val="tx1"/>
                </a:solidFill>
              </a:rPr>
              <a:t>The homepage</a:t>
            </a:r>
          </a:p>
        </p:txBody>
      </p:sp>
      <p:sp>
        <p:nvSpPr>
          <p:cNvPr id="3" name="Text Placeholder 2">
            <a:extLst>
              <a:ext uri="{FF2B5EF4-FFF2-40B4-BE49-F238E27FC236}">
                <a16:creationId xmlns:a16="http://schemas.microsoft.com/office/drawing/2014/main" id="{D53BDCC9-003E-E642-864C-F47A5FFCFC16}"/>
              </a:ext>
            </a:extLst>
          </p:cNvPr>
          <p:cNvSpPr>
            <a:spLocks noGrp="1"/>
          </p:cNvSpPr>
          <p:nvPr>
            <p:ph type="body" sz="half" idx="2"/>
          </p:nvPr>
        </p:nvSpPr>
        <p:spPr>
          <a:xfrm>
            <a:off x="1154954" y="2603500"/>
            <a:ext cx="8825659" cy="3416300"/>
          </a:xfrm>
        </p:spPr>
        <p:txBody>
          <a:bodyPr vert="horz" lIns="91440" tIns="45720" rIns="91440" bIns="45720" rtlCol="0">
            <a:normAutofit/>
          </a:bodyPr>
          <a:lstStyle/>
          <a:p>
            <a:pPr marL="285750" indent="-285750">
              <a:buFont typeface="Wingdings 3" charset="2"/>
              <a:buChar char=""/>
            </a:pPr>
            <a:r>
              <a:rPr lang="en-US" dirty="0">
                <a:solidFill>
                  <a:schemeClr val="tx1"/>
                </a:solidFill>
              </a:rPr>
              <a:t>Our homepage is the hub for all of our visualizations</a:t>
            </a:r>
          </a:p>
          <a:p>
            <a:pPr marL="742950" lvl="1" indent="-285750">
              <a:buFont typeface="Wingdings 3" charset="2"/>
              <a:buChar char=""/>
            </a:pPr>
            <a:r>
              <a:rPr lang="en-US" dirty="0">
                <a:solidFill>
                  <a:schemeClr val="tx1"/>
                </a:solidFill>
              </a:rPr>
              <a:t>Homepage is created using Flask</a:t>
            </a:r>
          </a:p>
          <a:p>
            <a:pPr marL="1200150" lvl="2" indent="-285750">
              <a:buFont typeface="Wingdings 3" charset="2"/>
              <a:buChar char=""/>
            </a:pPr>
            <a:r>
              <a:rPr lang="en-US" dirty="0">
                <a:solidFill>
                  <a:schemeClr val="tx1"/>
                </a:solidFill>
              </a:rPr>
              <a:t> </a:t>
            </a:r>
            <a:r>
              <a:rPr lang="en-US" dirty="0"/>
              <a:t>The code works by reading a JSON table from our Flask app</a:t>
            </a:r>
            <a:endParaRPr lang="en-US" dirty="0">
              <a:solidFill>
                <a:schemeClr val="tx1"/>
              </a:solidFill>
            </a:endParaRPr>
          </a:p>
          <a:p>
            <a:pPr marL="742950" lvl="1" indent="-285750">
              <a:buFont typeface="Wingdings 3" charset="2"/>
              <a:buChar char=""/>
            </a:pPr>
            <a:r>
              <a:rPr lang="en-US" dirty="0">
                <a:solidFill>
                  <a:schemeClr val="tx1"/>
                </a:solidFill>
              </a:rPr>
              <a:t>Visualizations generated using d3 and/or </a:t>
            </a:r>
            <a:r>
              <a:rPr lang="en-US" dirty="0" err="1">
                <a:solidFill>
                  <a:schemeClr val="tx1"/>
                </a:solidFill>
              </a:rPr>
              <a:t>Plotly</a:t>
            </a:r>
            <a:r>
              <a:rPr lang="en-US" dirty="0">
                <a:solidFill>
                  <a:schemeClr val="tx1"/>
                </a:solidFill>
              </a:rPr>
              <a:t> </a:t>
            </a:r>
          </a:p>
          <a:p>
            <a:pPr marL="285750" indent="-285750">
              <a:buFont typeface="Wingdings 3" charset="2"/>
              <a:buChar char=""/>
            </a:pPr>
            <a:r>
              <a:rPr lang="en-US" dirty="0">
                <a:solidFill>
                  <a:schemeClr val="tx1"/>
                </a:solidFill>
              </a:rPr>
              <a:t>Navbar is used to switch visualizations</a:t>
            </a:r>
          </a:p>
          <a:p>
            <a:pPr marL="285750" indent="-285750">
              <a:buFont typeface="Wingdings 3" charset="2"/>
              <a:buChar char=""/>
            </a:pPr>
            <a:endParaRPr lang="en-US" dirty="0">
              <a:solidFill>
                <a:schemeClr val="tx1"/>
              </a:solidFill>
            </a:endParaRPr>
          </a:p>
        </p:txBody>
      </p:sp>
    </p:spTree>
    <p:extLst>
      <p:ext uri="{BB962C8B-B14F-4D97-AF65-F5344CB8AC3E}">
        <p14:creationId xmlns:p14="http://schemas.microsoft.com/office/powerpoint/2010/main" val="4290501906"/>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0">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2" name="Rectangle 11">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0" name="Rectangle 14">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EE97EB56-71F6-435D-9037-EA7884A0B5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4" name="Title 3">
            <a:extLst>
              <a:ext uri="{FF2B5EF4-FFF2-40B4-BE49-F238E27FC236}">
                <a16:creationId xmlns:a16="http://schemas.microsoft.com/office/drawing/2014/main" id="{8ED4C2F6-5B7F-AF41-9C62-849E69B24705}"/>
              </a:ext>
            </a:extLst>
          </p:cNvPr>
          <p:cNvSpPr>
            <a:spLocks noGrp="1"/>
          </p:cNvSpPr>
          <p:nvPr>
            <p:ph type="title" idx="4294967295"/>
          </p:nvPr>
        </p:nvSpPr>
        <p:spPr>
          <a:xfrm>
            <a:off x="819807" y="5501736"/>
            <a:ext cx="8825658" cy="586380"/>
          </a:xfrm>
        </p:spPr>
        <p:txBody>
          <a:bodyPr vert="horz" lIns="91440" tIns="45720" rIns="91440" bIns="45720" rtlCol="0" anchor="b">
            <a:normAutofit/>
          </a:bodyPr>
          <a:lstStyle/>
          <a:p>
            <a:pPr>
              <a:lnSpc>
                <a:spcPct val="90000"/>
              </a:lnSpc>
            </a:pPr>
            <a:r>
              <a:rPr lang="en-US" b="0" i="0" kern="1200" dirty="0">
                <a:solidFill>
                  <a:srgbClr val="EBEBEB"/>
                </a:solidFill>
                <a:latin typeface="+mj-lt"/>
                <a:ea typeface="+mj-ea"/>
                <a:cs typeface="+mj-cs"/>
              </a:rPr>
              <a:t>Visualization: Videogame Bandwidth </a:t>
            </a:r>
          </a:p>
        </p:txBody>
      </p:sp>
      <p:sp>
        <p:nvSpPr>
          <p:cNvPr id="6" name="Text Placeholder 5">
            <a:extLst>
              <a:ext uri="{FF2B5EF4-FFF2-40B4-BE49-F238E27FC236}">
                <a16:creationId xmlns:a16="http://schemas.microsoft.com/office/drawing/2014/main" id="{B5320A8F-64A6-AA44-AA11-FECB95E96862}"/>
              </a:ext>
            </a:extLst>
          </p:cNvPr>
          <p:cNvSpPr>
            <a:spLocks noGrp="1"/>
          </p:cNvSpPr>
          <p:nvPr>
            <p:ph type="body" sz="half" idx="4294967295"/>
          </p:nvPr>
        </p:nvSpPr>
        <p:spPr>
          <a:xfrm>
            <a:off x="8153399" y="1229710"/>
            <a:ext cx="3218794" cy="4771696"/>
          </a:xfrm>
        </p:spPr>
        <p:txBody>
          <a:bodyPr vert="horz" lIns="91440" tIns="45720" rIns="91440" bIns="45720" rtlCol="0" anchor="t">
            <a:normAutofit lnSpcReduction="10000"/>
          </a:bodyPr>
          <a:lstStyle/>
          <a:p>
            <a:r>
              <a:rPr lang="en-US" sz="1600" b="0" i="0" kern="1200" cap="all" dirty="0">
                <a:solidFill>
                  <a:schemeClr val="accent1">
                    <a:lumMod val="60000"/>
                    <a:lumOff val="40000"/>
                  </a:schemeClr>
                </a:solidFill>
                <a:latin typeface="+mn-lt"/>
                <a:ea typeface="+mn-ea"/>
                <a:cs typeface="+mn-cs"/>
              </a:rPr>
              <a:t>This visualization gathers data from our database of the genres and the total activity/date, including users and Twitch viewers</a:t>
            </a:r>
          </a:p>
          <a:p>
            <a:r>
              <a:rPr lang="en-US" sz="1600" cap="all" dirty="0">
                <a:solidFill>
                  <a:schemeClr val="accent1">
                    <a:lumMod val="60000"/>
                    <a:lumOff val="40000"/>
                  </a:schemeClr>
                </a:solidFill>
              </a:rPr>
              <a:t>This bandwidth chart gives a general outline between 2018-present day on the trends of the 5 genres</a:t>
            </a:r>
          </a:p>
          <a:p>
            <a:pPr lvl="1"/>
            <a:r>
              <a:rPr lang="en-US" sz="1400" cap="all" dirty="0">
                <a:solidFill>
                  <a:schemeClr val="accent1">
                    <a:lumMod val="60000"/>
                    <a:lumOff val="40000"/>
                  </a:schemeClr>
                </a:solidFill>
              </a:rPr>
              <a:t>Using the stock version of the bandwidth chart, the data was applied to the function and the data is parsed to use the total activity count with axes being dates and genre</a:t>
            </a:r>
          </a:p>
          <a:p>
            <a:pPr lvl="1"/>
            <a:endParaRPr lang="en-US" sz="1400" cap="all" dirty="0">
              <a:solidFill>
                <a:schemeClr val="accent1">
                  <a:lumMod val="60000"/>
                  <a:lumOff val="40000"/>
                </a:schemeClr>
              </a:solidFill>
            </a:endParaRPr>
          </a:p>
          <a:p>
            <a:pPr lvl="1"/>
            <a:endParaRPr lang="en-US" sz="1400" cap="all" dirty="0">
              <a:solidFill>
                <a:schemeClr val="accent1">
                  <a:lumMod val="60000"/>
                  <a:lumOff val="40000"/>
                </a:schemeClr>
              </a:solidFill>
            </a:endParaRPr>
          </a:p>
          <a:p>
            <a:endParaRPr lang="en-US" sz="1600" cap="all" dirty="0">
              <a:solidFill>
                <a:schemeClr val="accent1">
                  <a:lumMod val="60000"/>
                  <a:lumOff val="40000"/>
                </a:schemeClr>
              </a:solidFill>
            </a:endParaRPr>
          </a:p>
          <a:p>
            <a:endParaRPr lang="en-US" sz="1600" b="0" i="0" kern="1200" cap="all" dirty="0">
              <a:solidFill>
                <a:schemeClr val="accent1">
                  <a:lumMod val="60000"/>
                  <a:lumOff val="40000"/>
                </a:schemeClr>
              </a:solidFill>
              <a:latin typeface="+mn-lt"/>
              <a:ea typeface="+mn-ea"/>
              <a:cs typeface="+mn-cs"/>
            </a:endParaRPr>
          </a:p>
          <a:p>
            <a:endParaRPr lang="en-US" sz="1600" b="0" i="0" kern="1200" cap="all" dirty="0">
              <a:solidFill>
                <a:schemeClr val="accent1">
                  <a:lumMod val="60000"/>
                  <a:lumOff val="40000"/>
                </a:schemeClr>
              </a:solidFill>
              <a:latin typeface="+mn-lt"/>
              <a:ea typeface="+mn-ea"/>
              <a:cs typeface="+mn-cs"/>
            </a:endParaRPr>
          </a:p>
        </p:txBody>
      </p:sp>
      <p:sp>
        <p:nvSpPr>
          <p:cNvPr id="19" name="Rectangle 18">
            <a:extLst>
              <a:ext uri="{FF2B5EF4-FFF2-40B4-BE49-F238E27FC236}">
                <a16:creationId xmlns:a16="http://schemas.microsoft.com/office/drawing/2014/main" id="{1806AA6E-8227-4323-8975-4F0224F119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7170" name="Picture 2">
            <a:extLst>
              <a:ext uri="{FF2B5EF4-FFF2-40B4-BE49-F238E27FC236}">
                <a16:creationId xmlns:a16="http://schemas.microsoft.com/office/drawing/2014/main" id="{0C7826DE-BC1D-B840-B316-8029B7A9F0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5366" y="571500"/>
            <a:ext cx="7193748" cy="4046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099454"/>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4" name="Rectangle 13">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Title 2">
            <a:extLst>
              <a:ext uri="{FF2B5EF4-FFF2-40B4-BE49-F238E27FC236}">
                <a16:creationId xmlns:a16="http://schemas.microsoft.com/office/drawing/2014/main" id="{96A11325-35C2-0F47-8D07-F17243453FAE}"/>
              </a:ext>
            </a:extLst>
          </p:cNvPr>
          <p:cNvSpPr>
            <a:spLocks noGrp="1"/>
          </p:cNvSpPr>
          <p:nvPr>
            <p:ph type="title"/>
          </p:nvPr>
        </p:nvSpPr>
        <p:spPr>
          <a:xfrm>
            <a:off x="8382055" y="1241267"/>
            <a:ext cx="3161016" cy="887572"/>
          </a:xfrm>
        </p:spPr>
        <p:txBody>
          <a:bodyPr vert="horz" lIns="91440" tIns="45720" rIns="91440" bIns="45720" rtlCol="0" anchor="b">
            <a:normAutofit fontScale="90000"/>
          </a:bodyPr>
          <a:lstStyle/>
          <a:p>
            <a:r>
              <a:rPr lang="en-US" sz="5400" b="0" i="0" kern="1200" dirty="0">
                <a:solidFill>
                  <a:srgbClr val="EBEBEB"/>
                </a:solidFill>
                <a:latin typeface="+mj-lt"/>
                <a:ea typeface="+mj-ea"/>
                <a:cs typeface="+mj-cs"/>
              </a:rPr>
              <a:t>Viz 2</a:t>
            </a:r>
          </a:p>
        </p:txBody>
      </p:sp>
      <p:sp>
        <p:nvSpPr>
          <p:cNvPr id="5" name="Text Placeholder 4">
            <a:extLst>
              <a:ext uri="{FF2B5EF4-FFF2-40B4-BE49-F238E27FC236}">
                <a16:creationId xmlns:a16="http://schemas.microsoft.com/office/drawing/2014/main" id="{0E7BFE2B-4058-D849-AA6F-D9943AE30E1E}"/>
              </a:ext>
            </a:extLst>
          </p:cNvPr>
          <p:cNvSpPr>
            <a:spLocks noGrp="1"/>
          </p:cNvSpPr>
          <p:nvPr>
            <p:ph type="body" sz="half" idx="2"/>
          </p:nvPr>
        </p:nvSpPr>
        <p:spPr>
          <a:xfrm>
            <a:off x="8382055" y="2714625"/>
            <a:ext cx="3161016" cy="3499362"/>
          </a:xfrm>
        </p:spPr>
        <p:txBody>
          <a:bodyPr vert="horz" lIns="91440" tIns="45720" rIns="91440" bIns="45720" rtlCol="0" anchor="t">
            <a:normAutofit fontScale="77500" lnSpcReduction="20000"/>
          </a:bodyPr>
          <a:lstStyle/>
          <a:p>
            <a:pPr marL="285750" indent="-285750">
              <a:buFont typeface="Arial" panose="020B0604020202020204" pitchFamily="34" charset="0"/>
              <a:buChar char="•"/>
            </a:pPr>
            <a:r>
              <a:rPr lang="en-US" sz="1800" b="0" i="0" kern="1200" cap="all" dirty="0">
                <a:solidFill>
                  <a:schemeClr val="accent1">
                    <a:lumMod val="60000"/>
                    <a:lumOff val="40000"/>
                  </a:schemeClr>
                </a:solidFill>
                <a:latin typeface="+mn-lt"/>
                <a:ea typeface="+mn-ea"/>
                <a:cs typeface="+mn-cs"/>
              </a:rPr>
              <a:t>This Line chart represents the growth of twitch viewership over time</a:t>
            </a:r>
          </a:p>
          <a:p>
            <a:pPr marL="285750" indent="-285750">
              <a:buFont typeface="Arial" panose="020B0604020202020204" pitchFamily="34" charset="0"/>
              <a:buChar char="•"/>
            </a:pPr>
            <a:r>
              <a:rPr lang="en-US" sz="1800" b="0" i="0" kern="1200" cap="all" dirty="0">
                <a:solidFill>
                  <a:schemeClr val="accent1">
                    <a:lumMod val="60000"/>
                    <a:lumOff val="40000"/>
                  </a:schemeClr>
                </a:solidFill>
                <a:latin typeface="+mn-lt"/>
                <a:ea typeface="+mn-ea"/>
                <a:cs typeface="+mn-cs"/>
              </a:rPr>
              <a:t>the data was separated by genre to see if there was any  difference in viewership between the different genres of games</a:t>
            </a:r>
          </a:p>
          <a:p>
            <a:pPr marL="742950" lvl="1" indent="-285750">
              <a:buFont typeface="Arial" panose="020B0604020202020204" pitchFamily="34" charset="0"/>
              <a:buChar char="•"/>
            </a:pPr>
            <a:r>
              <a:rPr lang="en-US" sz="1800" cap="all" dirty="0">
                <a:solidFill>
                  <a:schemeClr val="accent1">
                    <a:lumMod val="60000"/>
                    <a:lumOff val="40000"/>
                  </a:schemeClr>
                </a:solidFill>
              </a:rPr>
              <a:t>The axes are represented by Year and number of Twitch Viewers </a:t>
            </a:r>
          </a:p>
          <a:p>
            <a:pPr marL="742950" lvl="1" indent="-285750">
              <a:buFont typeface="Arial" panose="020B0604020202020204" pitchFamily="34" charset="0"/>
              <a:buChar char="•"/>
            </a:pPr>
            <a:r>
              <a:rPr lang="en-US" sz="1800" b="0" i="0" kern="1200" cap="all" dirty="0">
                <a:solidFill>
                  <a:schemeClr val="accent1">
                    <a:lumMod val="60000"/>
                    <a:lumOff val="40000"/>
                  </a:schemeClr>
                </a:solidFill>
                <a:latin typeface="+mn-lt"/>
                <a:ea typeface="+mn-ea"/>
                <a:cs typeface="+mn-cs"/>
              </a:rPr>
              <a:t>A too</a:t>
            </a:r>
            <a:r>
              <a:rPr lang="en-US" sz="1800" cap="all" dirty="0">
                <a:solidFill>
                  <a:schemeClr val="accent1">
                    <a:lumMod val="60000"/>
                    <a:lumOff val="40000"/>
                  </a:schemeClr>
                </a:solidFill>
              </a:rPr>
              <a:t>ltip on mouseover is included to distinguish between the different genres</a:t>
            </a:r>
            <a:endParaRPr lang="en-US" sz="1800" b="0" i="0" kern="1200" cap="all" dirty="0">
              <a:solidFill>
                <a:schemeClr val="accent1">
                  <a:lumMod val="60000"/>
                  <a:lumOff val="40000"/>
                </a:schemeClr>
              </a:solidFill>
              <a:latin typeface="+mn-lt"/>
              <a:ea typeface="+mn-ea"/>
              <a:cs typeface="+mn-cs"/>
            </a:endParaRPr>
          </a:p>
        </p:txBody>
      </p:sp>
      <p:grpSp>
        <p:nvGrpSpPr>
          <p:cNvPr id="16" name="Group 15">
            <a:extLst>
              <a:ext uri="{FF2B5EF4-FFF2-40B4-BE49-F238E27FC236}">
                <a16:creationId xmlns:a16="http://schemas.microsoft.com/office/drawing/2014/main" id="{25A657F0-42F3-40D3-BC75-7DA1F5C6A2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17" name="Rectangle 16">
              <a:extLst>
                <a:ext uri="{FF2B5EF4-FFF2-40B4-BE49-F238E27FC236}">
                  <a16:creationId xmlns:a16="http://schemas.microsoft.com/office/drawing/2014/main" id="{2E94FF68-7A60-47B7-AB98-1674FC7F2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a:extLst>
                <a:ext uri="{FF2B5EF4-FFF2-40B4-BE49-F238E27FC236}">
                  <a16:creationId xmlns:a16="http://schemas.microsoft.com/office/drawing/2014/main" id="{42B4F8D7-4E9C-45EF-9072-1AF32CEF71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9" name="Freeform 5">
              <a:extLst>
                <a:ext uri="{FF2B5EF4-FFF2-40B4-BE49-F238E27FC236}">
                  <a16:creationId xmlns:a16="http://schemas.microsoft.com/office/drawing/2014/main" id="{3ECBDDDB-593C-40F0-8E80-AA75798EE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6146" name="Picture 2" descr="The Witcher 3 Mod Improves Lip Movement, Enables High-Res Shadows and NPC  Heads in Gameplay">
            <a:extLst>
              <a:ext uri="{FF2B5EF4-FFF2-40B4-BE49-F238E27FC236}">
                <a16:creationId xmlns:a16="http://schemas.microsoft.com/office/drawing/2014/main" id="{9639A718-5A20-0B41-A426-DC2D477E8E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8602" y="1281112"/>
            <a:ext cx="7636933" cy="4295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781996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otalTime>31</TotalTime>
  <Words>638</Words>
  <Application>Microsoft Macintosh PowerPoint</Application>
  <PresentationFormat>Widescreen</PresentationFormat>
  <Paragraphs>51</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Century Gothic</vt:lpstr>
      <vt:lpstr>Wingdings 3</vt:lpstr>
      <vt:lpstr>Ion Boardroom</vt:lpstr>
      <vt:lpstr>Online Videogame Growth &amp; Engagement</vt:lpstr>
      <vt:lpstr>Proposal</vt:lpstr>
      <vt:lpstr>What is Steam?</vt:lpstr>
      <vt:lpstr>What is Twitch?</vt:lpstr>
      <vt:lpstr>Methodology</vt:lpstr>
      <vt:lpstr>Methodology, cont’d</vt:lpstr>
      <vt:lpstr>The homepage</vt:lpstr>
      <vt:lpstr>Visualization: Videogame Bandwidth </vt:lpstr>
      <vt:lpstr>Viz 2</vt:lpstr>
      <vt:lpstr>Visualization: Steam Users &amp; Twitch Viewers by Genre Over Time</vt:lpstr>
      <vt:lpstr>Game Users &amp; Twitch Viewers Year over Year By Game</vt:lpstr>
      <vt:lpstr>ggez</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Videogame Growth &amp; Engagement</dc:title>
  <dc:creator>Kirstie Jones</dc:creator>
  <cp:lastModifiedBy>Kirstie Jones</cp:lastModifiedBy>
  <cp:revision>5</cp:revision>
  <dcterms:created xsi:type="dcterms:W3CDTF">2020-10-17T05:45:09Z</dcterms:created>
  <dcterms:modified xsi:type="dcterms:W3CDTF">2020-10-17T06:17:05Z</dcterms:modified>
</cp:coreProperties>
</file>

<file path=docProps/thumbnail.jpeg>
</file>